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471" r:id="rId2"/>
    <p:sldId id="473" r:id="rId3"/>
    <p:sldId id="474" r:id="rId4"/>
    <p:sldId id="475" r:id="rId5"/>
    <p:sldId id="476" r:id="rId6"/>
    <p:sldId id="477" r:id="rId7"/>
    <p:sldId id="4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7"/>
    <p:restoredTop sz="96405"/>
  </p:normalViewPr>
  <p:slideViewPr>
    <p:cSldViewPr snapToGrid="0" snapToObjects="1">
      <p:cViewPr varScale="1">
        <p:scale>
          <a:sx n="124" d="100"/>
          <a:sy n="124" d="100"/>
        </p:scale>
        <p:origin x="33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E090C4-53BA-CF4F-A7F6-ED257626EC1F}" type="datetimeFigureOut">
              <a:rPr lang="en-US" smtClean="0"/>
              <a:t>12/28/23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CE4A37-E6B6-F94D-A808-3DD41F43DBD6}" type="slidenum">
              <a:rPr lang="en-US" smtClean="0"/>
              <a:t>‹#›</a:t>
            </a:fld>
            <a:endParaRPr lang="en-US"/>
          </a:p>
        </p:txBody>
      </p:sp>
    </p:spTree>
    <p:extLst>
      <p:ext uri="{BB962C8B-B14F-4D97-AF65-F5344CB8AC3E}">
        <p14:creationId xmlns:p14="http://schemas.microsoft.com/office/powerpoint/2010/main" val="2207852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99C54B5E-D75F-4947-820B-FA97B3C95C9F}"/>
              </a:ext>
            </a:extLst>
          </p:cNvPr>
          <p:cNvSpPr>
            <a:spLocks noGrp="1" noRot="1" noChangeAspect="1" noTextEdit="1"/>
          </p:cNvSpPr>
          <p:nvPr>
            <p:ph type="sldImg"/>
          </p:nvPr>
        </p:nvSpPr>
        <p:spPr>
          <a:ln/>
        </p:spPr>
      </p:sp>
      <p:sp>
        <p:nvSpPr>
          <p:cNvPr id="32770" name="Notes Placeholder 2">
            <a:extLst>
              <a:ext uri="{FF2B5EF4-FFF2-40B4-BE49-F238E27FC236}">
                <a16:creationId xmlns:a16="http://schemas.microsoft.com/office/drawing/2014/main" id="{9DF4DF80-354E-654D-B63A-9B0FF476568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32771" name="Slide Number Placeholder 3">
            <a:extLst>
              <a:ext uri="{FF2B5EF4-FFF2-40B4-BE49-F238E27FC236}">
                <a16:creationId xmlns:a16="http://schemas.microsoft.com/office/drawing/2014/main" id="{6FCA68C8-7D89-844A-9243-EB8431DA331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7263">
              <a:spcBef>
                <a:spcPct val="30000"/>
              </a:spcBef>
              <a:defRPr kumimoji="1" sz="1200">
                <a:solidFill>
                  <a:schemeClr val="tx1"/>
                </a:solidFill>
                <a:latin typeface="Arial" panose="020B0604020202020204" pitchFamily="34" charset="0"/>
                <a:ea typeface="ＭＳ Ｐゴシック" panose="020B0600070205080204" pitchFamily="34" charset="-128"/>
              </a:defRPr>
            </a:lvl1pPr>
            <a:lvl2pPr marL="742950" indent="-285750" defTabSz="957263">
              <a:spcBef>
                <a:spcPct val="30000"/>
              </a:spcBef>
              <a:defRPr kumimoji="1" sz="1200">
                <a:solidFill>
                  <a:schemeClr val="tx1"/>
                </a:solidFill>
                <a:latin typeface="Arial" panose="020B0604020202020204" pitchFamily="34" charset="0"/>
                <a:ea typeface="ＭＳ Ｐゴシック" panose="020B0600070205080204" pitchFamily="34" charset="-128"/>
              </a:defRPr>
            </a:lvl2pPr>
            <a:lvl3pPr marL="1143000" indent="-228600" defTabSz="957263">
              <a:spcBef>
                <a:spcPct val="30000"/>
              </a:spcBef>
              <a:defRPr kumimoji="1" sz="1200">
                <a:solidFill>
                  <a:schemeClr val="tx1"/>
                </a:solidFill>
                <a:latin typeface="Arial" panose="020B0604020202020204" pitchFamily="34" charset="0"/>
                <a:ea typeface="ＭＳ Ｐゴシック" panose="020B0600070205080204" pitchFamily="34" charset="-128"/>
              </a:defRPr>
            </a:lvl3pPr>
            <a:lvl4pPr marL="1600200" indent="-228600" defTabSz="957263">
              <a:spcBef>
                <a:spcPct val="30000"/>
              </a:spcBef>
              <a:defRPr kumimoji="1" sz="1200">
                <a:solidFill>
                  <a:schemeClr val="tx1"/>
                </a:solidFill>
                <a:latin typeface="Arial" panose="020B0604020202020204" pitchFamily="34" charset="0"/>
                <a:ea typeface="ＭＳ Ｐゴシック" panose="020B0600070205080204" pitchFamily="34" charset="-128"/>
              </a:defRPr>
            </a:lvl4pPr>
            <a:lvl5pPr marL="2057400" indent="-228600" defTabSz="957263">
              <a:spcBef>
                <a:spcPct val="30000"/>
              </a:spcBef>
              <a:defRPr kumimoji="1" sz="1200">
                <a:solidFill>
                  <a:schemeClr val="tx1"/>
                </a:solidFill>
                <a:latin typeface="Arial" panose="020B0604020202020204" pitchFamily="34" charset="0"/>
                <a:ea typeface="ＭＳ Ｐゴシック" panose="020B0600070205080204" pitchFamily="34" charset="-128"/>
              </a:defRPr>
            </a:lvl5pPr>
            <a:lvl6pPr marL="2514600" indent="-228600" defTabSz="957263" eaLnBrk="0" fontAlgn="base" hangingPunct="0">
              <a:spcBef>
                <a:spcPct val="30000"/>
              </a:spcBef>
              <a:spcAft>
                <a:spcPct val="0"/>
              </a:spcAft>
              <a:defRPr kumimoji="1" sz="1200">
                <a:solidFill>
                  <a:schemeClr val="tx1"/>
                </a:solidFill>
                <a:latin typeface="Arial" panose="020B0604020202020204" pitchFamily="34" charset="0"/>
                <a:ea typeface="ＭＳ Ｐゴシック" panose="020B0600070205080204" pitchFamily="34" charset="-128"/>
              </a:defRPr>
            </a:lvl6pPr>
            <a:lvl7pPr marL="2971800" indent="-228600" defTabSz="957263" eaLnBrk="0" fontAlgn="base" hangingPunct="0">
              <a:spcBef>
                <a:spcPct val="30000"/>
              </a:spcBef>
              <a:spcAft>
                <a:spcPct val="0"/>
              </a:spcAft>
              <a:defRPr kumimoji="1" sz="1200">
                <a:solidFill>
                  <a:schemeClr val="tx1"/>
                </a:solidFill>
                <a:latin typeface="Arial" panose="020B0604020202020204" pitchFamily="34" charset="0"/>
                <a:ea typeface="ＭＳ Ｐゴシック" panose="020B0600070205080204" pitchFamily="34" charset="-128"/>
              </a:defRPr>
            </a:lvl7pPr>
            <a:lvl8pPr marL="3429000" indent="-228600" defTabSz="957263" eaLnBrk="0" fontAlgn="base" hangingPunct="0">
              <a:spcBef>
                <a:spcPct val="30000"/>
              </a:spcBef>
              <a:spcAft>
                <a:spcPct val="0"/>
              </a:spcAft>
              <a:defRPr kumimoji="1" sz="1200">
                <a:solidFill>
                  <a:schemeClr val="tx1"/>
                </a:solidFill>
                <a:latin typeface="Arial" panose="020B0604020202020204" pitchFamily="34" charset="0"/>
                <a:ea typeface="ＭＳ Ｐゴシック" panose="020B0600070205080204" pitchFamily="34" charset="-128"/>
              </a:defRPr>
            </a:lvl8pPr>
            <a:lvl9pPr marL="3886200" indent="-228600" defTabSz="957263" eaLnBrk="0" fontAlgn="base" hangingPunct="0">
              <a:spcBef>
                <a:spcPct val="30000"/>
              </a:spcBef>
              <a:spcAft>
                <a:spcPct val="0"/>
              </a:spcAft>
              <a:defRPr kumimoji="1"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1384B40-7492-A24E-BF7D-FB5CF11D244B}" type="slidenum">
              <a:rPr kumimoji="0" lang="en-US" altLang="en-US" sz="1300" smtClean="0">
                <a:latin typeface="Times New Roman" panose="02020603050405020304" pitchFamily="18" charset="0"/>
              </a:rPr>
              <a:pPr>
                <a:spcBef>
                  <a:spcPct val="0"/>
                </a:spcBef>
              </a:pPr>
              <a:t>1</a:t>
            </a:fld>
            <a:endParaRPr kumimoji="0" lang="en-US" altLang="en-US" sz="1300">
              <a:latin typeface="Times New Roman" panose="02020603050405020304" pitchFamily="18" charset="0"/>
            </a:endParaRPr>
          </a:p>
        </p:txBody>
      </p:sp>
    </p:spTree>
    <p:extLst>
      <p:ext uri="{BB962C8B-B14F-4D97-AF65-F5344CB8AC3E}">
        <p14:creationId xmlns:p14="http://schemas.microsoft.com/office/powerpoint/2010/main" val="163793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0079D-0E15-5547-B9BB-FB8533F854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B568D3-0892-0741-A663-C72F9EF4BF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12DFEAF-EAE8-794C-AFF9-08E68DE26221}"/>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5" name="Footer Placeholder 4">
            <a:extLst>
              <a:ext uri="{FF2B5EF4-FFF2-40B4-BE49-F238E27FC236}">
                <a16:creationId xmlns:a16="http://schemas.microsoft.com/office/drawing/2014/main" id="{C2C49507-2DCE-B340-8968-67F774954D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F4914A-3869-DC42-995E-A57461C32D77}"/>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1566161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25F10-DA85-3947-9AAA-A816CAACDF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0FFBD2-695D-8A4F-8FAC-F8BFB6756EB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5B11CE-0894-9F49-85F6-F9E5CFE03182}"/>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5" name="Footer Placeholder 4">
            <a:extLst>
              <a:ext uri="{FF2B5EF4-FFF2-40B4-BE49-F238E27FC236}">
                <a16:creationId xmlns:a16="http://schemas.microsoft.com/office/drawing/2014/main" id="{EACD1C37-48DC-EE45-86A0-3F80E13CDE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C667-74DC-E247-950A-0EF33EAEC66D}"/>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1855220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CD1D5B-9F5C-5945-BD41-935F0FBBEA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DF3CC2-AC46-964C-A560-A089C96B368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D2F5F1-B586-A046-9D40-402170A9237A}"/>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5" name="Footer Placeholder 4">
            <a:extLst>
              <a:ext uri="{FF2B5EF4-FFF2-40B4-BE49-F238E27FC236}">
                <a16:creationId xmlns:a16="http://schemas.microsoft.com/office/drawing/2014/main" id="{2131BF90-69B7-9A42-AF77-E10173CF2E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E1BBF5-1E30-6F42-B822-FBED59EEEDB2}"/>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2460449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9EAE2-D6B6-5643-AF44-077A9CB705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50E2B6-9526-304A-9A57-2CD4C342542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B6B41-340A-6349-9210-5634955C5CEC}"/>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5" name="Footer Placeholder 4">
            <a:extLst>
              <a:ext uri="{FF2B5EF4-FFF2-40B4-BE49-F238E27FC236}">
                <a16:creationId xmlns:a16="http://schemas.microsoft.com/office/drawing/2014/main" id="{CCEDF4CE-2520-1C4F-A022-E70EB922F7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D154BA-3F00-714D-AE89-57591A02ECD9}"/>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600396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D8542-F261-6840-BFA5-F4E95BA662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A442E9-5B4B-A04C-8C13-B7D5DD4424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654AC16-C5F5-0A4A-853C-9490BC051201}"/>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5" name="Footer Placeholder 4">
            <a:extLst>
              <a:ext uri="{FF2B5EF4-FFF2-40B4-BE49-F238E27FC236}">
                <a16:creationId xmlns:a16="http://schemas.microsoft.com/office/drawing/2014/main" id="{C647E231-3AFC-A04A-8905-E9585BC5B1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783844-8ED2-B249-820F-72AC73FD1C3E}"/>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981238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D093B-6CE6-A843-9797-7756312D75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4F1F53-D01F-8642-947F-9B12E3A298E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DA3E66-5B39-C644-94C2-624888360C2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A9755D-C640-3142-AB32-1D0B7D279BBF}"/>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6" name="Footer Placeholder 5">
            <a:extLst>
              <a:ext uri="{FF2B5EF4-FFF2-40B4-BE49-F238E27FC236}">
                <a16:creationId xmlns:a16="http://schemas.microsoft.com/office/drawing/2014/main" id="{A430EE4B-E6E2-694C-A028-F5F9EA57DC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0739FE-7E8D-8247-ACAF-F4D5A336700E}"/>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2063447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C430-8B2E-3340-981C-7C06515923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7937D1B-CA57-3343-938E-C75212E2FE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9A81E46-7F76-E94C-B0CE-24905CDBBCE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F32662-41E0-7740-8E0C-FAC708A55D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457FF67-0CE5-1944-BD51-9D8CFD69804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BFB864-88D0-344D-8B12-3A2F905EB4AC}"/>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8" name="Footer Placeholder 7">
            <a:extLst>
              <a:ext uri="{FF2B5EF4-FFF2-40B4-BE49-F238E27FC236}">
                <a16:creationId xmlns:a16="http://schemas.microsoft.com/office/drawing/2014/main" id="{074DF840-0F4B-5B42-BFD6-B3935ED695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E24995-C738-5143-A9EB-40261A8BC0C5}"/>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1363739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596E2-AF48-D64D-8BBE-49EF478062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3F5825-68C2-7A4D-AD5C-3256FD6CA94C}"/>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4" name="Footer Placeholder 3">
            <a:extLst>
              <a:ext uri="{FF2B5EF4-FFF2-40B4-BE49-F238E27FC236}">
                <a16:creationId xmlns:a16="http://schemas.microsoft.com/office/drawing/2014/main" id="{23C36027-1FB6-BB49-BF2E-9B6A39614D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477CFF-A082-514D-8411-1247768AB3F3}"/>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900311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560EB8-D7D6-1C4D-A72A-96F2108E9739}"/>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3" name="Footer Placeholder 2">
            <a:extLst>
              <a:ext uri="{FF2B5EF4-FFF2-40B4-BE49-F238E27FC236}">
                <a16:creationId xmlns:a16="http://schemas.microsoft.com/office/drawing/2014/main" id="{2552BED1-ADC9-2642-90E1-ECCF2BEE464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A5FA183-3D33-8041-8EBA-79B110FB6642}"/>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2870249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6ECF1-1631-7C42-BB48-C1B6018C70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83D4DD7-E1E2-1A42-8E27-E83D27623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7FF08A-2244-C848-8C82-36F5053F76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60D4E6-124E-894F-9358-F6CE87F535E3}"/>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6" name="Footer Placeholder 5">
            <a:extLst>
              <a:ext uri="{FF2B5EF4-FFF2-40B4-BE49-F238E27FC236}">
                <a16:creationId xmlns:a16="http://schemas.microsoft.com/office/drawing/2014/main" id="{C2895716-CD91-5E4A-B268-E6AF33E4EA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D4485F-A9E7-8D43-A9D9-5C19B970B429}"/>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720555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FA673-9D20-5441-ADA3-2509F460A9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C286D61-981D-754A-8473-71A8850F5E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89A9E8-94ED-1649-A8D0-26895AAD07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2AA115C-F00B-734E-97D7-29D5A14EDB3E}"/>
              </a:ext>
            </a:extLst>
          </p:cNvPr>
          <p:cNvSpPr>
            <a:spLocks noGrp="1"/>
          </p:cNvSpPr>
          <p:nvPr>
            <p:ph type="dt" sz="half" idx="10"/>
          </p:nvPr>
        </p:nvSpPr>
        <p:spPr/>
        <p:txBody>
          <a:bodyPr/>
          <a:lstStyle/>
          <a:p>
            <a:fld id="{9F2FDB16-67F5-9949-ADE4-95B5096AC64A}" type="datetimeFigureOut">
              <a:rPr lang="en-US" smtClean="0"/>
              <a:t>12/28/23</a:t>
            </a:fld>
            <a:endParaRPr lang="en-US"/>
          </a:p>
        </p:txBody>
      </p:sp>
      <p:sp>
        <p:nvSpPr>
          <p:cNvPr id="6" name="Footer Placeholder 5">
            <a:extLst>
              <a:ext uri="{FF2B5EF4-FFF2-40B4-BE49-F238E27FC236}">
                <a16:creationId xmlns:a16="http://schemas.microsoft.com/office/drawing/2014/main" id="{D382B7D1-2D20-AE4A-9694-F1CF363AE5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1243FF-640B-0C47-A592-59BA87706888}"/>
              </a:ext>
            </a:extLst>
          </p:cNvPr>
          <p:cNvSpPr>
            <a:spLocks noGrp="1"/>
          </p:cNvSpPr>
          <p:nvPr>
            <p:ph type="sldNum" sz="quarter" idx="12"/>
          </p:nvPr>
        </p:nvSpPr>
        <p:spPr/>
        <p:txBody>
          <a:bodyPr/>
          <a:lstStyle/>
          <a:p>
            <a:fld id="{B83AC649-8366-1148-B002-1F4FDAEC5999}" type="slidenum">
              <a:rPr lang="en-US" smtClean="0"/>
              <a:t>‹#›</a:t>
            </a:fld>
            <a:endParaRPr lang="en-US"/>
          </a:p>
        </p:txBody>
      </p:sp>
    </p:spTree>
    <p:extLst>
      <p:ext uri="{BB962C8B-B14F-4D97-AF65-F5344CB8AC3E}">
        <p14:creationId xmlns:p14="http://schemas.microsoft.com/office/powerpoint/2010/main" val="222718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400F28-7461-B144-974D-57C5D42F40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52C35D-7738-0C4C-A3FA-CA2ECCE872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C3CE05-DAF6-1A45-8A84-2FA9AF9EF6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FDB16-67F5-9949-ADE4-95B5096AC64A}" type="datetimeFigureOut">
              <a:rPr lang="en-US" smtClean="0"/>
              <a:t>12/28/23</a:t>
            </a:fld>
            <a:endParaRPr lang="en-US"/>
          </a:p>
        </p:txBody>
      </p:sp>
      <p:sp>
        <p:nvSpPr>
          <p:cNvPr id="5" name="Footer Placeholder 4">
            <a:extLst>
              <a:ext uri="{FF2B5EF4-FFF2-40B4-BE49-F238E27FC236}">
                <a16:creationId xmlns:a16="http://schemas.microsoft.com/office/drawing/2014/main" id="{D5F8B6B5-3D12-A841-A1CC-0A7317A25C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300D4D3-BA66-6F47-8580-FE6D05B88B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3AC649-8366-1148-B002-1F4FDAEC5999}" type="slidenum">
              <a:rPr lang="en-US" smtClean="0"/>
              <a:t>‹#›</a:t>
            </a:fld>
            <a:endParaRPr lang="en-US"/>
          </a:p>
        </p:txBody>
      </p:sp>
    </p:spTree>
    <p:extLst>
      <p:ext uri="{BB962C8B-B14F-4D97-AF65-F5344CB8AC3E}">
        <p14:creationId xmlns:p14="http://schemas.microsoft.com/office/powerpoint/2010/main" val="3542866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8">
            <a:extLst>
              <a:ext uri="{FF2B5EF4-FFF2-40B4-BE49-F238E27FC236}">
                <a16:creationId xmlns:a16="http://schemas.microsoft.com/office/drawing/2014/main" id="{399214F4-CF79-4647-8FE7-20DBE147975D}"/>
              </a:ext>
            </a:extLst>
          </p:cNvPr>
          <p:cNvSpPr>
            <a:spLocks noChangeArrowheads="1"/>
          </p:cNvSpPr>
          <p:nvPr/>
        </p:nvSpPr>
        <p:spPr bwMode="auto">
          <a:xfrm>
            <a:off x="2286000" y="1905000"/>
            <a:ext cx="1066800" cy="381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eaLnBrk="1" hangingPunct="1">
              <a:spcBef>
                <a:spcPct val="0"/>
              </a:spcBef>
              <a:buClrTx/>
              <a:buSzTx/>
              <a:buFontTx/>
              <a:buNone/>
            </a:pPr>
            <a:endParaRPr lang="en-US" altLang="en-US" sz="3200">
              <a:latin typeface="Times New Roman" panose="02020603050405020304" pitchFamily="18" charset="0"/>
            </a:endParaRPr>
          </a:p>
        </p:txBody>
      </p:sp>
      <p:sp>
        <p:nvSpPr>
          <p:cNvPr id="31746" name="Slide Number Placeholder 3">
            <a:extLst>
              <a:ext uri="{FF2B5EF4-FFF2-40B4-BE49-F238E27FC236}">
                <a16:creationId xmlns:a16="http://schemas.microsoft.com/office/drawing/2014/main" id="{2D77249B-7B64-5042-A8CF-E09C8C0E64EE}"/>
              </a:ext>
            </a:extLst>
          </p:cNvPr>
          <p:cNvSpPr>
            <a:spLocks noGrp="1"/>
          </p:cNvSpPr>
          <p:nvPr>
            <p:ph type="sldNum" sz="quarter" idx="12"/>
          </p:nvPr>
        </p:nvSpPr>
        <p:spPr bwMode="auto">
          <a:xfrm>
            <a:off x="1608139" y="6343650"/>
            <a:ext cx="587375" cy="488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a:spcBef>
                <a:spcPct val="0"/>
              </a:spcBef>
              <a:buClrTx/>
              <a:buSzTx/>
              <a:buFontTx/>
              <a:buNone/>
            </a:pPr>
            <a:fld id="{27013539-DA35-894C-94BD-36154D977A89}" type="slidenum">
              <a:rPr lang="en-US" altLang="en-US" sz="1600">
                <a:solidFill>
                  <a:srgbClr val="FFFFFF"/>
                </a:solidFill>
                <a:latin typeface="Times New Roman" panose="02020603050405020304" pitchFamily="18" charset="0"/>
              </a:rPr>
              <a:pPr>
                <a:spcBef>
                  <a:spcPct val="0"/>
                </a:spcBef>
                <a:buClrTx/>
                <a:buSzTx/>
                <a:buFontTx/>
                <a:buNone/>
              </a:pPr>
              <a:t>1</a:t>
            </a:fld>
            <a:endParaRPr lang="en-US" altLang="en-US" sz="1600">
              <a:solidFill>
                <a:srgbClr val="FFFFFF"/>
              </a:solidFill>
              <a:latin typeface="Times New Roman" panose="02020603050405020304" pitchFamily="18" charset="0"/>
            </a:endParaRPr>
          </a:p>
        </p:txBody>
      </p:sp>
      <p:sp>
        <p:nvSpPr>
          <p:cNvPr id="31753" name="Text Box 10">
            <a:extLst>
              <a:ext uri="{FF2B5EF4-FFF2-40B4-BE49-F238E27FC236}">
                <a16:creationId xmlns:a16="http://schemas.microsoft.com/office/drawing/2014/main" id="{DC3BDA13-59D5-B541-9315-C68B692C28C1}"/>
              </a:ext>
            </a:extLst>
          </p:cNvPr>
          <p:cNvSpPr txBox="1">
            <a:spLocks noChangeArrowheads="1"/>
          </p:cNvSpPr>
          <p:nvPr/>
        </p:nvSpPr>
        <p:spPr bwMode="auto">
          <a:xfrm>
            <a:off x="3048000" y="1905000"/>
            <a:ext cx="6705600" cy="5349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eaLnBrk="1" hangingPunct="1">
              <a:spcBef>
                <a:spcPct val="0"/>
              </a:spcBef>
              <a:buClrTx/>
              <a:buSzTx/>
              <a:buFontTx/>
              <a:buNone/>
            </a:pPr>
            <a:endParaRPr lang="en-US" altLang="en-US" sz="1200">
              <a:latin typeface="Times New Roman" panose="02020603050405020304" pitchFamily="18" charset="0"/>
            </a:endParaRPr>
          </a:p>
        </p:txBody>
      </p:sp>
      <p:sp>
        <p:nvSpPr>
          <p:cNvPr id="31754" name="Rectangle 11">
            <a:extLst>
              <a:ext uri="{FF2B5EF4-FFF2-40B4-BE49-F238E27FC236}">
                <a16:creationId xmlns:a16="http://schemas.microsoft.com/office/drawing/2014/main" id="{586ECFAE-BFD5-6247-9400-B9C18D161B5A}"/>
              </a:ext>
            </a:extLst>
          </p:cNvPr>
          <p:cNvSpPr>
            <a:spLocks noChangeArrowheads="1"/>
          </p:cNvSpPr>
          <p:nvPr/>
        </p:nvSpPr>
        <p:spPr bwMode="auto">
          <a:xfrm>
            <a:off x="2286000" y="457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eaLnBrk="1" hangingPunct="1">
              <a:lnSpc>
                <a:spcPct val="90000"/>
              </a:lnSpc>
              <a:spcBef>
                <a:spcPct val="0"/>
              </a:spcBef>
              <a:buClrTx/>
              <a:buSzTx/>
              <a:buFontTx/>
              <a:buNone/>
            </a:pPr>
            <a:r>
              <a:rPr lang="en-US" altLang="en-US" sz="3200" b="1" dirty="0">
                <a:solidFill>
                  <a:schemeClr val="accent1"/>
                </a:solidFill>
                <a:latin typeface="Arial" panose="020B0604020202020204" pitchFamily="34" charset="0"/>
              </a:rPr>
              <a:t>How Might Poverty Matter for Child Maltreatment and CWS Involvement?</a:t>
            </a:r>
          </a:p>
        </p:txBody>
      </p:sp>
      <p:grpSp>
        <p:nvGrpSpPr>
          <p:cNvPr id="3" name="Group 2">
            <a:extLst>
              <a:ext uri="{FF2B5EF4-FFF2-40B4-BE49-F238E27FC236}">
                <a16:creationId xmlns:a16="http://schemas.microsoft.com/office/drawing/2014/main" id="{8BFA47CA-BB1E-2D4A-AB08-7DAAB7F468FF}"/>
              </a:ext>
            </a:extLst>
          </p:cNvPr>
          <p:cNvGrpSpPr/>
          <p:nvPr/>
        </p:nvGrpSpPr>
        <p:grpSpPr>
          <a:xfrm>
            <a:off x="1901826" y="1508760"/>
            <a:ext cx="8458200" cy="4289425"/>
            <a:chOff x="2057400" y="1508760"/>
            <a:chExt cx="8458200" cy="4289425"/>
          </a:xfrm>
        </p:grpSpPr>
        <p:sp>
          <p:nvSpPr>
            <p:cNvPr id="4" name="Rectangle 4">
              <a:extLst>
                <a:ext uri="{FF2B5EF4-FFF2-40B4-BE49-F238E27FC236}">
                  <a16:creationId xmlns:a16="http://schemas.microsoft.com/office/drawing/2014/main" id="{1E7D49F8-E001-7843-8A3B-53866066B426}"/>
                </a:ext>
              </a:extLst>
            </p:cNvPr>
            <p:cNvSpPr>
              <a:spLocks noChangeArrowheads="1"/>
            </p:cNvSpPr>
            <p:nvPr/>
          </p:nvSpPr>
          <p:spPr bwMode="auto">
            <a:xfrm>
              <a:off x="8686800" y="3566160"/>
              <a:ext cx="1828800" cy="1074738"/>
            </a:xfrm>
            <a:prstGeom prst="rect">
              <a:avLst/>
            </a:prstGeom>
            <a:noFill/>
            <a:ln w="9525">
              <a:solidFill>
                <a:srgbClr val="000000"/>
              </a:solidFill>
              <a:miter lim="800000"/>
              <a:headEnd/>
              <a:tailEnd/>
            </a:ln>
          </p:spPr>
          <p:txBody>
            <a:bodyP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eaLnBrk="1" hangingPunct="1">
                <a:spcBef>
                  <a:spcPct val="0"/>
                </a:spcBef>
                <a:buClrTx/>
                <a:buSzTx/>
                <a:buFontTx/>
                <a:buNone/>
              </a:pPr>
              <a:r>
                <a:rPr lang="en-US" altLang="en-US" sz="1800" b="1" dirty="0">
                  <a:solidFill>
                    <a:srgbClr val="000000"/>
                  </a:solidFill>
                  <a:latin typeface="Times New Roman" panose="02020603050405020304" pitchFamily="18" charset="0"/>
                </a:rPr>
                <a:t>Child Maltreatment Report to CWS</a:t>
              </a:r>
              <a:endParaRPr lang="en-US" altLang="en-US" sz="1800" dirty="0">
                <a:solidFill>
                  <a:srgbClr val="000000"/>
                </a:solidFill>
                <a:latin typeface="Times New Roman" panose="02020603050405020304" pitchFamily="18" charset="0"/>
              </a:endParaRPr>
            </a:p>
          </p:txBody>
        </p:sp>
        <p:sp>
          <p:nvSpPr>
            <p:cNvPr id="5" name="Rectangle 5">
              <a:extLst>
                <a:ext uri="{FF2B5EF4-FFF2-40B4-BE49-F238E27FC236}">
                  <a16:creationId xmlns:a16="http://schemas.microsoft.com/office/drawing/2014/main" id="{73A0EBF5-BDA7-A144-BCBB-7C7D9B22CB3D}"/>
                </a:ext>
              </a:extLst>
            </p:cNvPr>
            <p:cNvSpPr>
              <a:spLocks noChangeArrowheads="1"/>
            </p:cNvSpPr>
            <p:nvPr/>
          </p:nvSpPr>
          <p:spPr bwMode="auto">
            <a:xfrm>
              <a:off x="4495800" y="2423160"/>
              <a:ext cx="1828800" cy="2057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eaLnBrk="1" hangingPunct="1">
                <a:spcBef>
                  <a:spcPct val="0"/>
                </a:spcBef>
                <a:buClrTx/>
                <a:buSzTx/>
                <a:buFontTx/>
                <a:buNone/>
              </a:pPr>
              <a:endParaRPr lang="en-US" altLang="en-US" sz="1600" u="sng" dirty="0">
                <a:latin typeface="Times New Roman" panose="02020603050405020304" pitchFamily="18" charset="0"/>
              </a:endParaRPr>
            </a:p>
            <a:p>
              <a:pPr eaLnBrk="1" hangingPunct="1">
                <a:spcBef>
                  <a:spcPct val="0"/>
                </a:spcBef>
                <a:buClrTx/>
                <a:buSzTx/>
                <a:buFontTx/>
                <a:buNone/>
              </a:pPr>
              <a:r>
                <a:rPr lang="en-US" altLang="en-US" sz="1600" u="sng" dirty="0">
                  <a:latin typeface="Times New Roman" panose="02020603050405020304" pitchFamily="18" charset="0"/>
                </a:rPr>
                <a:t>Changes in</a:t>
              </a:r>
              <a:r>
                <a:rPr lang="en-US" altLang="en-US" sz="1600" dirty="0">
                  <a:latin typeface="Times New Roman" panose="02020603050405020304" pitchFamily="18" charset="0"/>
                </a:rPr>
                <a:t>:</a:t>
              </a:r>
            </a:p>
            <a:p>
              <a:pPr eaLnBrk="1" hangingPunct="1">
                <a:spcBef>
                  <a:spcPct val="0"/>
                </a:spcBef>
                <a:buClrTx/>
                <a:buSzTx/>
                <a:buFontTx/>
                <a:buNone/>
              </a:pPr>
              <a:r>
                <a:rPr lang="en-US" altLang="en-US" sz="1600" dirty="0">
                  <a:latin typeface="Times New Roman" panose="02020603050405020304" pitchFamily="18" charset="0"/>
                </a:rPr>
                <a:t>Stress</a:t>
              </a:r>
            </a:p>
            <a:p>
              <a:pPr eaLnBrk="1" hangingPunct="1">
                <a:spcBef>
                  <a:spcPct val="0"/>
                </a:spcBef>
                <a:buClrTx/>
                <a:buSzTx/>
                <a:buFontTx/>
                <a:buNone/>
              </a:pPr>
              <a:r>
                <a:rPr lang="en-US" altLang="en-US" sz="1600" dirty="0">
                  <a:latin typeface="Times New Roman" panose="02020603050405020304" pitchFamily="18" charset="0"/>
                </a:rPr>
                <a:t>Mental health</a:t>
              </a:r>
            </a:p>
            <a:p>
              <a:pPr eaLnBrk="1" hangingPunct="1">
                <a:spcBef>
                  <a:spcPct val="0"/>
                </a:spcBef>
                <a:buClrTx/>
                <a:buSzTx/>
                <a:buFontTx/>
                <a:buNone/>
              </a:pPr>
              <a:r>
                <a:rPr lang="en-US" altLang="en-US" sz="1600" dirty="0">
                  <a:latin typeface="Times New Roman" panose="02020603050405020304" pitchFamily="18" charset="0"/>
                </a:rPr>
                <a:t>Parenting</a:t>
              </a:r>
            </a:p>
            <a:p>
              <a:pPr eaLnBrk="1" hangingPunct="1">
                <a:spcBef>
                  <a:spcPct val="0"/>
                </a:spcBef>
                <a:buClrTx/>
                <a:buSzTx/>
                <a:buFontTx/>
                <a:buNone/>
              </a:pPr>
              <a:r>
                <a:rPr lang="en-US" altLang="en-US" sz="1600" dirty="0">
                  <a:latin typeface="Times New Roman" panose="02020603050405020304" pitchFamily="18" charset="0"/>
                </a:rPr>
                <a:t>Home environment</a:t>
              </a:r>
            </a:p>
            <a:p>
              <a:pPr eaLnBrk="1" hangingPunct="1">
                <a:spcBef>
                  <a:spcPct val="0"/>
                </a:spcBef>
                <a:buClrTx/>
                <a:buSzTx/>
                <a:buFontTx/>
                <a:buNone/>
              </a:pPr>
              <a:endParaRPr lang="en-US" altLang="en-US" sz="3200" b="1" dirty="0">
                <a:latin typeface="Times New Roman" panose="02020603050405020304" pitchFamily="18" charset="0"/>
              </a:endParaRPr>
            </a:p>
          </p:txBody>
        </p:sp>
        <p:sp>
          <p:nvSpPr>
            <p:cNvPr id="6" name="Rectangle 6">
              <a:extLst>
                <a:ext uri="{FF2B5EF4-FFF2-40B4-BE49-F238E27FC236}">
                  <a16:creationId xmlns:a16="http://schemas.microsoft.com/office/drawing/2014/main" id="{CECA7ACA-E8F0-7946-A043-C72EEE5ECF11}"/>
                </a:ext>
              </a:extLst>
            </p:cNvPr>
            <p:cNvSpPr>
              <a:spLocks noChangeArrowheads="1"/>
            </p:cNvSpPr>
            <p:nvPr/>
          </p:nvSpPr>
          <p:spPr bwMode="auto">
            <a:xfrm>
              <a:off x="2057400" y="3451861"/>
              <a:ext cx="2014538" cy="1349375"/>
            </a:xfrm>
            <a:prstGeom prst="rect">
              <a:avLst/>
            </a:prstGeom>
            <a:noFill/>
            <a:ln w="9525">
              <a:solidFill>
                <a:srgbClr val="000000"/>
              </a:solidFill>
              <a:miter lim="800000"/>
              <a:headEnd/>
              <a:tailEnd/>
            </a:ln>
          </p:spPr>
          <p:txBody>
            <a:bodyP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eaLnBrk="1" hangingPunct="1">
                <a:spcBef>
                  <a:spcPct val="0"/>
                </a:spcBef>
                <a:buClrTx/>
                <a:buSzTx/>
                <a:buFontTx/>
                <a:buNone/>
              </a:pPr>
              <a:r>
                <a:rPr lang="en-US" altLang="en-US" sz="1800" b="1" dirty="0">
                  <a:latin typeface="Times New Roman" panose="02020603050405020304" pitchFamily="18" charset="0"/>
                </a:rPr>
                <a:t>Poverty and Economic Hardship</a:t>
              </a:r>
            </a:p>
          </p:txBody>
        </p:sp>
        <p:sp>
          <p:nvSpPr>
            <p:cNvPr id="7" name="Line 7">
              <a:extLst>
                <a:ext uri="{FF2B5EF4-FFF2-40B4-BE49-F238E27FC236}">
                  <a16:creationId xmlns:a16="http://schemas.microsoft.com/office/drawing/2014/main" id="{D501143E-0602-2C4C-9DDD-636ABF859063}"/>
                </a:ext>
              </a:extLst>
            </p:cNvPr>
            <p:cNvSpPr>
              <a:spLocks noChangeShapeType="1"/>
            </p:cNvSpPr>
            <p:nvPr/>
          </p:nvSpPr>
          <p:spPr bwMode="auto">
            <a:xfrm>
              <a:off x="4114800" y="4175760"/>
              <a:ext cx="3810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 name="Line 8">
              <a:extLst>
                <a:ext uri="{FF2B5EF4-FFF2-40B4-BE49-F238E27FC236}">
                  <a16:creationId xmlns:a16="http://schemas.microsoft.com/office/drawing/2014/main" id="{2F56D432-FDED-B24F-9830-B6C97E34DB5A}"/>
                </a:ext>
              </a:extLst>
            </p:cNvPr>
            <p:cNvSpPr>
              <a:spLocks noChangeShapeType="1"/>
            </p:cNvSpPr>
            <p:nvPr/>
          </p:nvSpPr>
          <p:spPr bwMode="auto">
            <a:xfrm>
              <a:off x="6324600" y="4175760"/>
              <a:ext cx="3048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 name="Line 9">
              <a:extLst>
                <a:ext uri="{FF2B5EF4-FFF2-40B4-BE49-F238E27FC236}">
                  <a16:creationId xmlns:a16="http://schemas.microsoft.com/office/drawing/2014/main" id="{FC2BA84E-2F01-F847-A80D-F3DE67234E96}"/>
                </a:ext>
              </a:extLst>
            </p:cNvPr>
            <p:cNvSpPr>
              <a:spLocks noChangeShapeType="1"/>
            </p:cNvSpPr>
            <p:nvPr/>
          </p:nvSpPr>
          <p:spPr bwMode="auto">
            <a:xfrm flipV="1">
              <a:off x="7863881" y="4179253"/>
              <a:ext cx="8382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 name="Text Box 12">
              <a:extLst>
                <a:ext uri="{FF2B5EF4-FFF2-40B4-BE49-F238E27FC236}">
                  <a16:creationId xmlns:a16="http://schemas.microsoft.com/office/drawing/2014/main" id="{2BD0A28B-CF49-9C4F-A0AF-8CD0ABB77891}"/>
                </a:ext>
              </a:extLst>
            </p:cNvPr>
            <p:cNvSpPr txBox="1">
              <a:spLocks noChangeArrowheads="1"/>
            </p:cNvSpPr>
            <p:nvPr/>
          </p:nvSpPr>
          <p:spPr bwMode="auto">
            <a:xfrm rot="5400000">
              <a:off x="6698457" y="3533894"/>
              <a:ext cx="3048000" cy="369332"/>
            </a:xfrm>
            <a:prstGeom prst="rect">
              <a:avLst/>
            </a:prstGeom>
            <a:solidFill>
              <a:schemeClr val="bg1"/>
            </a:solidFill>
            <a:ln w="9525">
              <a:solidFill>
                <a:schemeClr val="tx1"/>
              </a:solidFill>
              <a:prstDash val="dash"/>
              <a:miter lim="800000"/>
              <a:headEnd/>
              <a:tailEnd/>
            </a:ln>
          </p:spPr>
          <p:txBody>
            <a:bodyPr>
              <a:spAutoFit/>
            </a:bodyP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eaLnBrk="1" hangingPunct="1">
                <a:spcBef>
                  <a:spcPct val="50000"/>
                </a:spcBef>
                <a:buClrTx/>
                <a:buSzTx/>
                <a:buFontTx/>
                <a:buNone/>
              </a:pPr>
              <a:r>
                <a:rPr lang="en-US" altLang="en-US" sz="1800" b="1" dirty="0">
                  <a:latin typeface="Times New Roman" panose="02020603050405020304" pitchFamily="18" charset="0"/>
                </a:rPr>
                <a:t>  Interface with reporters</a:t>
              </a:r>
            </a:p>
          </p:txBody>
        </p:sp>
        <p:sp>
          <p:nvSpPr>
            <p:cNvPr id="13" name="Rectangle 13">
              <a:extLst>
                <a:ext uri="{FF2B5EF4-FFF2-40B4-BE49-F238E27FC236}">
                  <a16:creationId xmlns:a16="http://schemas.microsoft.com/office/drawing/2014/main" id="{04F6A2FB-F108-304F-B3F1-22962DC37BD6}"/>
                </a:ext>
              </a:extLst>
            </p:cNvPr>
            <p:cNvSpPr>
              <a:spLocks noChangeArrowheads="1"/>
            </p:cNvSpPr>
            <p:nvPr/>
          </p:nvSpPr>
          <p:spPr bwMode="auto">
            <a:xfrm>
              <a:off x="6629400" y="3261360"/>
              <a:ext cx="1219200" cy="1676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eaLnBrk="1" hangingPunct="1">
                <a:spcBef>
                  <a:spcPct val="0"/>
                </a:spcBef>
                <a:buClrTx/>
                <a:buSzTx/>
                <a:buFontTx/>
                <a:buNone/>
              </a:pPr>
              <a:endParaRPr lang="en-US" altLang="en-US" sz="1600" dirty="0">
                <a:latin typeface="Times New Roman" panose="02020603050405020304" pitchFamily="18" charset="0"/>
              </a:endParaRPr>
            </a:p>
            <a:p>
              <a:pPr eaLnBrk="1" hangingPunct="1">
                <a:spcBef>
                  <a:spcPct val="0"/>
                </a:spcBef>
                <a:buClrTx/>
                <a:buSzTx/>
                <a:buFontTx/>
                <a:buNone/>
              </a:pPr>
              <a:endParaRPr lang="en-US" altLang="en-US" sz="1600" dirty="0">
                <a:latin typeface="Times New Roman" panose="02020603050405020304" pitchFamily="18" charset="0"/>
              </a:endParaRPr>
            </a:p>
            <a:p>
              <a:pPr eaLnBrk="1" hangingPunct="1">
                <a:spcBef>
                  <a:spcPct val="0"/>
                </a:spcBef>
                <a:buClrTx/>
                <a:buSzTx/>
                <a:buFontTx/>
                <a:buNone/>
              </a:pPr>
              <a:r>
                <a:rPr lang="en-US" altLang="en-US" sz="1600" dirty="0">
                  <a:latin typeface="Times New Roman" panose="02020603050405020304" pitchFamily="18" charset="0"/>
                </a:rPr>
                <a:t>Increased risk or harm to child</a:t>
              </a:r>
            </a:p>
          </p:txBody>
        </p:sp>
        <p:sp>
          <p:nvSpPr>
            <p:cNvPr id="14" name="Line 14">
              <a:extLst>
                <a:ext uri="{FF2B5EF4-FFF2-40B4-BE49-F238E27FC236}">
                  <a16:creationId xmlns:a16="http://schemas.microsoft.com/office/drawing/2014/main" id="{3F7C4E47-42A3-BB40-869A-2DF81AB5A641}"/>
                </a:ext>
              </a:extLst>
            </p:cNvPr>
            <p:cNvSpPr>
              <a:spLocks noChangeShapeType="1"/>
            </p:cNvSpPr>
            <p:nvPr/>
          </p:nvSpPr>
          <p:spPr bwMode="auto">
            <a:xfrm>
              <a:off x="4114800" y="4709160"/>
              <a:ext cx="2514600" cy="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dirty="0"/>
            </a:p>
          </p:txBody>
        </p:sp>
        <p:sp>
          <p:nvSpPr>
            <p:cNvPr id="15" name="Rectangle 15">
              <a:extLst>
                <a:ext uri="{FF2B5EF4-FFF2-40B4-BE49-F238E27FC236}">
                  <a16:creationId xmlns:a16="http://schemas.microsoft.com/office/drawing/2014/main" id="{76B78377-817F-4F45-8B4D-12A9687D3A82}"/>
                </a:ext>
              </a:extLst>
            </p:cNvPr>
            <p:cNvSpPr>
              <a:spLocks noChangeArrowheads="1"/>
            </p:cNvSpPr>
            <p:nvPr/>
          </p:nvSpPr>
          <p:spPr bwMode="auto">
            <a:xfrm>
              <a:off x="2438400" y="1508760"/>
              <a:ext cx="7543800" cy="457200"/>
            </a:xfrm>
            <a:prstGeom prst="rect">
              <a:avLst/>
            </a:prstGeom>
            <a:solidFill>
              <a:schemeClr val="accent1"/>
            </a:solidFill>
            <a:ln w="9525">
              <a:solidFill>
                <a:srgbClr val="000000"/>
              </a:solidFill>
              <a:miter lim="800000"/>
              <a:headEnd/>
              <a:tailEnd/>
            </a:ln>
          </p:spPr>
          <p:txBody>
            <a:bodyP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algn="ctr" eaLnBrk="1" hangingPunct="1">
                <a:spcBef>
                  <a:spcPct val="0"/>
                </a:spcBef>
                <a:buClrTx/>
                <a:buSzTx/>
                <a:buFontTx/>
                <a:buNone/>
              </a:pPr>
              <a:r>
                <a:rPr lang="en-US" altLang="en-US" sz="1800" b="1" dirty="0">
                  <a:solidFill>
                    <a:schemeClr val="bg1"/>
                  </a:solidFill>
                  <a:latin typeface="Times New Roman" panose="02020603050405020304" pitchFamily="18" charset="0"/>
                </a:rPr>
                <a:t>Caregiver Characteristics</a:t>
              </a:r>
            </a:p>
          </p:txBody>
        </p:sp>
        <p:sp>
          <p:nvSpPr>
            <p:cNvPr id="17" name="Line 17">
              <a:extLst>
                <a:ext uri="{FF2B5EF4-FFF2-40B4-BE49-F238E27FC236}">
                  <a16:creationId xmlns:a16="http://schemas.microsoft.com/office/drawing/2014/main" id="{0D6DF791-CFBF-CA4A-85EB-3B11661033E3}"/>
                </a:ext>
              </a:extLst>
            </p:cNvPr>
            <p:cNvSpPr>
              <a:spLocks noChangeShapeType="1"/>
            </p:cNvSpPr>
            <p:nvPr/>
          </p:nvSpPr>
          <p:spPr bwMode="auto">
            <a:xfrm flipH="1">
              <a:off x="3152776" y="1965960"/>
              <a:ext cx="1038225" cy="14859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 name="Line 18">
              <a:extLst>
                <a:ext uri="{FF2B5EF4-FFF2-40B4-BE49-F238E27FC236}">
                  <a16:creationId xmlns:a16="http://schemas.microsoft.com/office/drawing/2014/main" id="{B1DE7ACC-49A7-F948-B389-645DACFA2EAC}"/>
                </a:ext>
              </a:extLst>
            </p:cNvPr>
            <p:cNvSpPr>
              <a:spLocks noChangeShapeType="1"/>
            </p:cNvSpPr>
            <p:nvPr/>
          </p:nvSpPr>
          <p:spPr bwMode="auto">
            <a:xfrm>
              <a:off x="7170738" y="1965960"/>
              <a:ext cx="12700" cy="12954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 name="Rectangle 15">
              <a:extLst>
                <a:ext uri="{FF2B5EF4-FFF2-40B4-BE49-F238E27FC236}">
                  <a16:creationId xmlns:a16="http://schemas.microsoft.com/office/drawing/2014/main" id="{65FCA690-1BD8-8940-90D9-398C53D32DD5}"/>
                </a:ext>
              </a:extLst>
            </p:cNvPr>
            <p:cNvSpPr>
              <a:spLocks noChangeArrowheads="1"/>
            </p:cNvSpPr>
            <p:nvPr/>
          </p:nvSpPr>
          <p:spPr bwMode="auto">
            <a:xfrm>
              <a:off x="2438400" y="5340985"/>
              <a:ext cx="7543800" cy="457200"/>
            </a:xfrm>
            <a:prstGeom prst="rect">
              <a:avLst/>
            </a:prstGeom>
            <a:solidFill>
              <a:schemeClr val="accent1"/>
            </a:solidFill>
            <a:ln w="9525">
              <a:solidFill>
                <a:srgbClr val="000000"/>
              </a:solidFill>
              <a:miter lim="800000"/>
              <a:headEnd/>
              <a:tailEnd/>
            </a:ln>
          </p:spPr>
          <p:txBody>
            <a:bodyPr/>
            <a:lstStyle>
              <a:lvl1pPr>
                <a:spcBef>
                  <a:spcPct val="20000"/>
                </a:spcBef>
                <a:buClr>
                  <a:schemeClr val="accent1"/>
                </a:buClr>
                <a:buSzPct val="85000"/>
                <a:buFont typeface="Wingdings 2" pitchFamily="2" charset="2"/>
                <a:buChar char=""/>
                <a:defRPr sz="2700">
                  <a:solidFill>
                    <a:schemeClr val="tx1"/>
                  </a:solidFill>
                  <a:latin typeface="Georgia" panose="02040502050405020303" pitchFamily="18" charset="0"/>
                  <a:ea typeface="ＭＳ Ｐゴシック" panose="020B0600070205080204" pitchFamily="34" charset="-128"/>
                </a:defRPr>
              </a:lvl1pPr>
              <a:lvl2pPr marL="742950" indent="-285750">
                <a:spcBef>
                  <a:spcPct val="20000"/>
                </a:spcBef>
                <a:buClr>
                  <a:schemeClr val="accent2"/>
                </a:buClr>
                <a:buSzPct val="70000"/>
                <a:buFont typeface="Wingdings" pitchFamily="2" charset="2"/>
                <a:buChar char=""/>
                <a:defRPr sz="2200">
                  <a:solidFill>
                    <a:schemeClr val="tx2"/>
                  </a:solidFill>
                  <a:latin typeface="Georgia" panose="02040502050405020303" pitchFamily="18" charset="0"/>
                  <a:ea typeface="ＭＳ Ｐゴシック" panose="020B0600070205080204" pitchFamily="34" charset="-128"/>
                </a:defRPr>
              </a:lvl2pPr>
              <a:lvl3pPr marL="1143000" indent="-228600">
                <a:spcBef>
                  <a:spcPct val="20000"/>
                </a:spcBef>
                <a:buClr>
                  <a:srgbClr val="8CADAE"/>
                </a:buClr>
                <a:buSzPct val="75000"/>
                <a:buFont typeface="Wingdings 2" pitchFamily="2" charset="2"/>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a:spcBef>
                  <a:spcPct val="20000"/>
                </a:spcBef>
                <a:buClr>
                  <a:srgbClr val="8C7B70"/>
                </a:buClr>
                <a:buSzPct val="70000"/>
                <a:buFont typeface="Wingdings" pitchFamily="2" charset="2"/>
                <a:buChar char=""/>
                <a:defRPr sz="2000">
                  <a:solidFill>
                    <a:schemeClr val="tx2"/>
                  </a:solidFill>
                  <a:latin typeface="Georgia" panose="02040502050405020303" pitchFamily="18" charset="0"/>
                  <a:ea typeface="ＭＳ Ｐゴシック" panose="020B0600070205080204" pitchFamily="34" charset="-128"/>
                </a:defRPr>
              </a:lvl4pPr>
              <a:lvl5pPr marL="2057400" indent="-228600">
                <a:spcBef>
                  <a:spcPct val="20000"/>
                </a:spcBef>
                <a:buClr>
                  <a:srgbClr val="8FB08C"/>
                </a:buClr>
                <a:buChar char="•"/>
                <a:defRPr>
                  <a:solidFill>
                    <a:schemeClr val="tx1"/>
                  </a:solidFill>
                  <a:latin typeface="Georgia" panose="02040502050405020303" pitchFamily="18" charset="0"/>
                  <a:ea typeface="ＭＳ Ｐゴシック" panose="020B0600070205080204" pitchFamily="34" charset="-128"/>
                </a:defRPr>
              </a:lvl5pPr>
              <a:lvl6pPr marL="25146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6pPr>
              <a:lvl7pPr marL="29718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7pPr>
              <a:lvl8pPr marL="34290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8pPr>
              <a:lvl9pPr marL="3886200" indent="-228600" eaLnBrk="0" fontAlgn="base" hangingPunct="0">
                <a:spcBef>
                  <a:spcPct val="20000"/>
                </a:spcBef>
                <a:spcAft>
                  <a:spcPct val="0"/>
                </a:spcAft>
                <a:buClr>
                  <a:srgbClr val="8FB08C"/>
                </a:buClr>
                <a:buChar char="•"/>
                <a:defRPr>
                  <a:solidFill>
                    <a:schemeClr val="tx1"/>
                  </a:solidFill>
                  <a:latin typeface="Georgia" panose="02040502050405020303" pitchFamily="18" charset="0"/>
                  <a:ea typeface="ＭＳ Ｐゴシック" panose="020B0600070205080204" pitchFamily="34" charset="-128"/>
                </a:defRPr>
              </a:lvl9pPr>
            </a:lstStyle>
            <a:p>
              <a:pPr algn="ctr" eaLnBrk="1" hangingPunct="1">
                <a:spcBef>
                  <a:spcPct val="0"/>
                </a:spcBef>
                <a:buClrTx/>
                <a:buSzTx/>
                <a:buFontTx/>
                <a:buNone/>
              </a:pPr>
              <a:r>
                <a:rPr lang="en-US" altLang="en-US" sz="1800" b="1" dirty="0">
                  <a:solidFill>
                    <a:schemeClr val="bg1"/>
                  </a:solidFill>
                  <a:latin typeface="Times New Roman" panose="02020603050405020304" pitchFamily="18" charset="0"/>
                </a:rPr>
                <a:t>Structural and Systemic Factors</a:t>
              </a:r>
            </a:p>
          </p:txBody>
        </p:sp>
        <p:sp>
          <p:nvSpPr>
            <p:cNvPr id="21" name="Line 18">
              <a:extLst>
                <a:ext uri="{FF2B5EF4-FFF2-40B4-BE49-F238E27FC236}">
                  <a16:creationId xmlns:a16="http://schemas.microsoft.com/office/drawing/2014/main" id="{A65110E5-A6D1-954E-B191-EE7488A268C6}"/>
                </a:ext>
              </a:extLst>
            </p:cNvPr>
            <p:cNvSpPr>
              <a:spLocks noChangeShapeType="1"/>
            </p:cNvSpPr>
            <p:nvPr/>
          </p:nvSpPr>
          <p:spPr bwMode="auto">
            <a:xfrm flipH="1" flipV="1">
              <a:off x="2971800" y="4825049"/>
              <a:ext cx="838200" cy="515937"/>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2" name="Line 18">
              <a:extLst>
                <a:ext uri="{FF2B5EF4-FFF2-40B4-BE49-F238E27FC236}">
                  <a16:creationId xmlns:a16="http://schemas.microsoft.com/office/drawing/2014/main" id="{97676CFE-6141-4A41-848C-C6634E6A68C5}"/>
                </a:ext>
              </a:extLst>
            </p:cNvPr>
            <p:cNvSpPr>
              <a:spLocks noChangeShapeType="1"/>
            </p:cNvSpPr>
            <p:nvPr/>
          </p:nvSpPr>
          <p:spPr bwMode="auto">
            <a:xfrm flipV="1">
              <a:off x="7488238" y="5028249"/>
              <a:ext cx="533400" cy="312737"/>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3" name="Line 18">
              <a:extLst>
                <a:ext uri="{FF2B5EF4-FFF2-40B4-BE49-F238E27FC236}">
                  <a16:creationId xmlns:a16="http://schemas.microsoft.com/office/drawing/2014/main" id="{C46B2E51-8206-DF40-ADBF-49EFEDA758AC}"/>
                </a:ext>
              </a:extLst>
            </p:cNvPr>
            <p:cNvSpPr>
              <a:spLocks noChangeShapeType="1"/>
            </p:cNvSpPr>
            <p:nvPr/>
          </p:nvSpPr>
          <p:spPr bwMode="auto">
            <a:xfrm>
              <a:off x="7551738" y="1965960"/>
              <a:ext cx="469900" cy="4572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 name="TextBox 1">
              <a:extLst>
                <a:ext uri="{FF2B5EF4-FFF2-40B4-BE49-F238E27FC236}">
                  <a16:creationId xmlns:a16="http://schemas.microsoft.com/office/drawing/2014/main" id="{FB548C80-7F24-E346-8CA3-1D0E320B57D4}"/>
                </a:ext>
              </a:extLst>
            </p:cNvPr>
            <p:cNvSpPr txBox="1"/>
            <p:nvPr/>
          </p:nvSpPr>
          <p:spPr>
            <a:xfrm>
              <a:off x="5120640" y="4801236"/>
              <a:ext cx="467360" cy="369332"/>
            </a:xfrm>
            <a:prstGeom prst="rect">
              <a:avLst/>
            </a:prstGeom>
            <a:noFill/>
          </p:spPr>
          <p:txBody>
            <a:bodyPr wrap="square" rtlCol="0">
              <a:spAutoFit/>
            </a:bodyPr>
            <a:lstStyle/>
            <a:p>
              <a:r>
                <a:rPr lang="en-US" dirty="0"/>
                <a:t>H1</a:t>
              </a:r>
            </a:p>
          </p:txBody>
        </p:sp>
        <p:sp>
          <p:nvSpPr>
            <p:cNvPr id="24" name="TextBox 23">
              <a:extLst>
                <a:ext uri="{FF2B5EF4-FFF2-40B4-BE49-F238E27FC236}">
                  <a16:creationId xmlns:a16="http://schemas.microsoft.com/office/drawing/2014/main" id="{31BEA30A-AFF2-C341-BAED-EBB6986EE26A}"/>
                </a:ext>
              </a:extLst>
            </p:cNvPr>
            <p:cNvSpPr txBox="1"/>
            <p:nvPr/>
          </p:nvSpPr>
          <p:spPr>
            <a:xfrm>
              <a:off x="5120640" y="3989507"/>
              <a:ext cx="467360" cy="369332"/>
            </a:xfrm>
            <a:prstGeom prst="rect">
              <a:avLst/>
            </a:prstGeom>
            <a:noFill/>
          </p:spPr>
          <p:txBody>
            <a:bodyPr wrap="square" rtlCol="0">
              <a:spAutoFit/>
            </a:bodyPr>
            <a:lstStyle/>
            <a:p>
              <a:r>
                <a:rPr lang="en-US" dirty="0"/>
                <a:t>H2</a:t>
              </a:r>
            </a:p>
          </p:txBody>
        </p:sp>
        <p:sp>
          <p:nvSpPr>
            <p:cNvPr id="25" name="TextBox 24">
              <a:extLst>
                <a:ext uri="{FF2B5EF4-FFF2-40B4-BE49-F238E27FC236}">
                  <a16:creationId xmlns:a16="http://schemas.microsoft.com/office/drawing/2014/main" id="{C793EE2F-5624-2847-9D98-319319BD1083}"/>
                </a:ext>
              </a:extLst>
            </p:cNvPr>
            <p:cNvSpPr txBox="1"/>
            <p:nvPr/>
          </p:nvSpPr>
          <p:spPr>
            <a:xfrm>
              <a:off x="7752556" y="1531185"/>
              <a:ext cx="878681" cy="369332"/>
            </a:xfrm>
            <a:prstGeom prst="rect">
              <a:avLst/>
            </a:prstGeom>
            <a:noFill/>
          </p:spPr>
          <p:txBody>
            <a:bodyPr wrap="square" rtlCol="0">
              <a:spAutoFit/>
            </a:bodyPr>
            <a:lstStyle/>
            <a:p>
              <a:r>
                <a:rPr lang="en-US" dirty="0">
                  <a:solidFill>
                    <a:schemeClr val="bg1"/>
                  </a:solidFill>
                </a:rPr>
                <a:t>(H3)</a:t>
              </a:r>
            </a:p>
          </p:txBody>
        </p:sp>
        <p:sp>
          <p:nvSpPr>
            <p:cNvPr id="26" name="TextBox 25">
              <a:extLst>
                <a:ext uri="{FF2B5EF4-FFF2-40B4-BE49-F238E27FC236}">
                  <a16:creationId xmlns:a16="http://schemas.microsoft.com/office/drawing/2014/main" id="{085194EA-CC34-E942-A6B5-BA9A5FE95CEB}"/>
                </a:ext>
              </a:extLst>
            </p:cNvPr>
            <p:cNvSpPr txBox="1"/>
            <p:nvPr/>
          </p:nvSpPr>
          <p:spPr>
            <a:xfrm>
              <a:off x="8057515" y="5360154"/>
              <a:ext cx="878681" cy="369332"/>
            </a:xfrm>
            <a:prstGeom prst="rect">
              <a:avLst/>
            </a:prstGeom>
            <a:noFill/>
          </p:spPr>
          <p:txBody>
            <a:bodyPr wrap="square" rtlCol="0">
              <a:spAutoFit/>
            </a:bodyPr>
            <a:lstStyle/>
            <a:p>
              <a:r>
                <a:rPr lang="en-US" dirty="0">
                  <a:solidFill>
                    <a:schemeClr val="bg1"/>
                  </a:solidFill>
                </a:rPr>
                <a:t>(H4)</a:t>
              </a:r>
            </a:p>
          </p:txBody>
        </p:sp>
        <p:sp>
          <p:nvSpPr>
            <p:cNvPr id="27" name="TextBox 26">
              <a:extLst>
                <a:ext uri="{FF2B5EF4-FFF2-40B4-BE49-F238E27FC236}">
                  <a16:creationId xmlns:a16="http://schemas.microsoft.com/office/drawing/2014/main" id="{C72E4284-3B62-4649-B901-0705A4A7877A}"/>
                </a:ext>
              </a:extLst>
            </p:cNvPr>
            <p:cNvSpPr txBox="1"/>
            <p:nvPr/>
          </p:nvSpPr>
          <p:spPr>
            <a:xfrm>
              <a:off x="7990881" y="4882914"/>
              <a:ext cx="467360" cy="369332"/>
            </a:xfrm>
            <a:prstGeom prst="rect">
              <a:avLst/>
            </a:prstGeom>
            <a:noFill/>
          </p:spPr>
          <p:txBody>
            <a:bodyPr wrap="square" rtlCol="0">
              <a:spAutoFit/>
            </a:bodyPr>
            <a:lstStyle/>
            <a:p>
              <a:r>
                <a:rPr lang="en-US" dirty="0"/>
                <a:t>H5</a:t>
              </a:r>
            </a:p>
          </p:txBody>
        </p:sp>
      </p:grpSp>
      <p:sp>
        <p:nvSpPr>
          <p:cNvPr id="29" name="TextBox 28">
            <a:extLst>
              <a:ext uri="{FF2B5EF4-FFF2-40B4-BE49-F238E27FC236}">
                <a16:creationId xmlns:a16="http://schemas.microsoft.com/office/drawing/2014/main" id="{1F54AEBF-6039-CB41-A304-B6A8D98C952C}"/>
              </a:ext>
            </a:extLst>
          </p:cNvPr>
          <p:cNvSpPr txBox="1"/>
          <p:nvPr/>
        </p:nvSpPr>
        <p:spPr>
          <a:xfrm>
            <a:off x="5933440" y="5968602"/>
            <a:ext cx="961630" cy="369332"/>
          </a:xfrm>
          <a:prstGeom prst="rect">
            <a:avLst/>
          </a:prstGeom>
          <a:noFill/>
        </p:spPr>
        <p:txBody>
          <a:bodyPr wrap="square" rtlCol="0">
            <a:spAutoFit/>
          </a:bodyPr>
          <a:lstStyle/>
          <a:p>
            <a:r>
              <a:rPr lang="en-US" dirty="0"/>
              <a:t>H6, H7</a:t>
            </a:r>
          </a:p>
        </p:txBody>
      </p:sp>
    </p:spTree>
    <p:extLst>
      <p:ext uri="{BB962C8B-B14F-4D97-AF65-F5344CB8AC3E}">
        <p14:creationId xmlns:p14="http://schemas.microsoft.com/office/powerpoint/2010/main" val="1223585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714066-4068-F633-D0AF-8470B6ECCC8F}"/>
              </a:ext>
            </a:extLst>
          </p:cNvPr>
          <p:cNvSpPr>
            <a:spLocks noGrp="1"/>
          </p:cNvSpPr>
          <p:nvPr>
            <p:ph type="title"/>
          </p:nvPr>
        </p:nvSpPr>
        <p:spPr/>
        <p:txBody>
          <a:bodyPr>
            <a:normAutofit fontScale="90000"/>
          </a:bodyPr>
          <a:lstStyle/>
          <a:p>
            <a:r>
              <a:rPr lang="en-US" sz="4400" u="sng" dirty="0">
                <a:effectLst/>
                <a:latin typeface="Times New Roman" panose="02020603050405020304" pitchFamily="18" charset="0"/>
                <a:ea typeface="Times New Roman" panose="02020603050405020304" pitchFamily="18" charset="0"/>
              </a:rPr>
              <a:t>Why Might Poverty Cause Child Maltreatment and Child Welfare System Involvement?</a:t>
            </a:r>
            <a:endParaRPr lang="en-US" dirty="0"/>
          </a:p>
        </p:txBody>
      </p:sp>
      <p:sp>
        <p:nvSpPr>
          <p:cNvPr id="5" name="Content Placeholder 4">
            <a:extLst>
              <a:ext uri="{FF2B5EF4-FFF2-40B4-BE49-F238E27FC236}">
                <a16:creationId xmlns:a16="http://schemas.microsoft.com/office/drawing/2014/main" id="{871374CB-3FB7-7438-5DE7-9EA0847C5978}"/>
              </a:ext>
            </a:extLst>
          </p:cNvPr>
          <p:cNvSpPr>
            <a:spLocks noGrp="1"/>
          </p:cNvSpPr>
          <p:nvPr>
            <p:ph idx="1"/>
          </p:nvPr>
        </p:nvSpPr>
        <p:spPr>
          <a:xfrm>
            <a:off x="838200" y="1825625"/>
            <a:ext cx="10515600" cy="4780658"/>
          </a:xfrm>
        </p:spPr>
        <p:txBody>
          <a:bodyPr>
            <a:normAutofit fontScale="92500" lnSpcReduction="10000"/>
          </a:bodyPr>
          <a:lstStyle/>
          <a:p>
            <a:pPr marL="0" marR="0" indent="0" algn="just">
              <a:spcBef>
                <a:spcPts val="0"/>
              </a:spcBef>
              <a:spcAft>
                <a:spcPts val="0"/>
              </a:spcAft>
              <a:buNone/>
            </a:pPr>
            <a:r>
              <a:rPr lang="en-US" sz="1800" dirty="0">
                <a:latin typeface="Times New Roman" panose="02020603050405020304" pitchFamily="18" charset="0"/>
                <a:ea typeface="Times New Roman" panose="02020603050405020304" pitchFamily="18" charset="0"/>
              </a:rPr>
              <a:t>The figure</a:t>
            </a:r>
            <a:r>
              <a:rPr lang="en-US" sz="1800" dirty="0">
                <a:effectLst/>
                <a:latin typeface="Times New Roman" panose="02020603050405020304" pitchFamily="18" charset="0"/>
                <a:ea typeface="Times New Roman" panose="02020603050405020304" pitchFamily="18" charset="0"/>
              </a:rPr>
              <a:t> captures several hypotheses related to how poverty or economic hardship can lead to child maltreatment and/or CWS involvement:</a:t>
            </a:r>
          </a:p>
          <a:p>
            <a:pPr marL="0" marR="0" indent="0" algn="just">
              <a:spcBef>
                <a:spcPts val="0"/>
              </a:spcBef>
              <a:spcAft>
                <a:spcPts val="0"/>
              </a:spcAft>
              <a:buNone/>
            </a:pPr>
            <a:endParaRPr lang="en-US" sz="1800" dirty="0">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r>
              <a:rPr lang="en-US" sz="1800" b="1" dirty="0">
                <a:effectLst/>
                <a:latin typeface="Times New Roman" panose="02020603050405020304" pitchFamily="18" charset="0"/>
                <a:ea typeface="Times New Roman" panose="02020603050405020304" pitchFamily="18" charset="0"/>
              </a:rPr>
              <a:t>Hypothesis 1 (H1): The Resource </a:t>
            </a:r>
            <a:r>
              <a:rPr lang="en-US" sz="1800" b="1" dirty="0">
                <a:latin typeface="Times New Roman" panose="02020603050405020304" pitchFamily="18" charset="0"/>
                <a:ea typeface="Times New Roman" panose="02020603050405020304" pitchFamily="18" charset="0"/>
              </a:rPr>
              <a:t>I</a:t>
            </a:r>
            <a:r>
              <a:rPr lang="en-US" sz="1800" b="1" dirty="0">
                <a:effectLst/>
                <a:latin typeface="Times New Roman" panose="02020603050405020304" pitchFamily="18" charset="0"/>
                <a:ea typeface="Times New Roman" panose="02020603050405020304" pitchFamily="18" charset="0"/>
              </a:rPr>
              <a:t>nadequacy Model</a:t>
            </a:r>
          </a:p>
          <a:p>
            <a:pPr algn="just">
              <a:spcBef>
                <a:spcPts val="0"/>
              </a:spcBef>
            </a:pPr>
            <a:r>
              <a:rPr lang="en-US" sz="1800" dirty="0">
                <a:latin typeface="Times New Roman" panose="02020603050405020304" pitchFamily="18" charset="0"/>
                <a:ea typeface="Times New Roman" panose="02020603050405020304" pitchFamily="18" charset="0"/>
              </a:rPr>
              <a:t>P</a:t>
            </a:r>
            <a:r>
              <a:rPr lang="en-US" sz="1800" dirty="0">
                <a:effectLst/>
                <a:latin typeface="Times New Roman" panose="02020603050405020304" pitchFamily="18" charset="0"/>
                <a:ea typeface="Times New Roman" panose="02020603050405020304" pitchFamily="18" charset="0"/>
              </a:rPr>
              <a:t>overty or economic stress leads directly to inadequate resources for securing basic necessities (Shook, 1999). These situations, in and of themselves, may present a risk to child well-being that is significant enough to warrant concerns about child safety. Although this causal scenario may be rare, it does occur, and its prominence as a causal pathway could fluctuate under different macroeconomic conditions. Furthermore, there is some evidence to show that by providing economic support to families who come to the attention of CWS “for reasons of poverty,” the risk of child removal into foster care is reduced, and reunification timelines are shortened (Testa and Shook, 1997).</a:t>
            </a:r>
          </a:p>
          <a:p>
            <a:pPr marL="0" indent="0" algn="just">
              <a:spcBef>
                <a:spcPts val="0"/>
              </a:spcBef>
              <a:buNone/>
            </a:pPr>
            <a:endParaRPr lang="en-US" sz="1800" dirty="0">
              <a:effectLst/>
              <a:latin typeface="Times New Roman" panose="02020603050405020304" pitchFamily="18" charset="0"/>
              <a:ea typeface="Times New Roman" panose="02020603050405020304" pitchFamily="18" charset="0"/>
            </a:endParaRPr>
          </a:p>
          <a:p>
            <a:pPr marL="0" indent="0" algn="just">
              <a:spcBef>
                <a:spcPts val="0"/>
              </a:spcBef>
              <a:buNone/>
            </a:pPr>
            <a:r>
              <a:rPr lang="en-US" sz="1800" b="1" dirty="0">
                <a:latin typeface="Times New Roman" panose="02020603050405020304" pitchFamily="18" charset="0"/>
                <a:ea typeface="Times New Roman" panose="02020603050405020304" pitchFamily="18" charset="0"/>
              </a:rPr>
              <a:t>Hypothesis 2 (H2): T</a:t>
            </a:r>
            <a:r>
              <a:rPr lang="en-US" sz="1800" b="1" dirty="0">
                <a:effectLst/>
                <a:latin typeface="Times New Roman" panose="02020603050405020304" pitchFamily="18" charset="0"/>
                <a:ea typeface="Times New Roman" panose="02020603050405020304" pitchFamily="18" charset="0"/>
              </a:rPr>
              <a:t>he Psychosocial </a:t>
            </a:r>
            <a:r>
              <a:rPr lang="en-US" sz="1800" b="1" dirty="0">
                <a:latin typeface="Times New Roman" panose="02020603050405020304" pitchFamily="18" charset="0"/>
                <a:ea typeface="Times New Roman" panose="02020603050405020304" pitchFamily="18" charset="0"/>
              </a:rPr>
              <a:t>M</a:t>
            </a:r>
            <a:r>
              <a:rPr lang="en-US" sz="1800" b="1" dirty="0">
                <a:effectLst/>
                <a:latin typeface="Times New Roman" panose="02020603050405020304" pitchFamily="18" charset="0"/>
                <a:ea typeface="Times New Roman" panose="02020603050405020304" pitchFamily="18" charset="0"/>
              </a:rPr>
              <a:t>odel</a:t>
            </a:r>
          </a:p>
          <a:p>
            <a:pPr algn="just">
              <a:spcBef>
                <a:spcPts val="0"/>
              </a:spcBef>
            </a:pPr>
            <a:r>
              <a:rPr lang="en-US" sz="1800" dirty="0">
                <a:latin typeface="Times New Roman" panose="02020603050405020304" pitchFamily="18" charset="0"/>
                <a:ea typeface="Times New Roman" panose="02020603050405020304" pitchFamily="18" charset="0"/>
              </a:rPr>
              <a:t>P</a:t>
            </a:r>
            <a:r>
              <a:rPr lang="en-US" sz="1800" dirty="0">
                <a:effectLst/>
                <a:latin typeface="Times New Roman" panose="02020603050405020304" pitchFamily="18" charset="0"/>
                <a:ea typeface="Times New Roman" panose="02020603050405020304" pitchFamily="18" charset="0"/>
              </a:rPr>
              <a:t>osits that the way families cope with or respond to poverty, or economic stress may increase the risk of child maltreatment (Shook, 1999). In this model, informed by the Family Stress Theory (Conger &amp; Conger, 2002; Conger, Wallace, Sun, Simons, </a:t>
            </a:r>
            <a:r>
              <a:rPr lang="en-US" sz="1800" dirty="0" err="1">
                <a:effectLst/>
                <a:latin typeface="Times New Roman" panose="02020603050405020304" pitchFamily="18" charset="0"/>
                <a:ea typeface="Times New Roman" panose="02020603050405020304" pitchFamily="18" charset="0"/>
              </a:rPr>
              <a:t>McLoyd</a:t>
            </a:r>
            <a:r>
              <a:rPr lang="en-US" sz="1800" dirty="0">
                <a:effectLst/>
                <a:latin typeface="Times New Roman" panose="02020603050405020304" pitchFamily="18" charset="0"/>
                <a:ea typeface="Times New Roman" panose="02020603050405020304" pitchFamily="18" charset="0"/>
              </a:rPr>
              <a:t> &amp; Brody, 2002; Gard, </a:t>
            </a:r>
            <a:r>
              <a:rPr lang="en-US" sz="1800" dirty="0" err="1">
                <a:effectLst/>
                <a:latin typeface="Times New Roman" panose="02020603050405020304" pitchFamily="18" charset="0"/>
                <a:ea typeface="Times New Roman" panose="02020603050405020304" pitchFamily="18" charset="0"/>
              </a:rPr>
              <a:t>McLoyd</a:t>
            </a:r>
            <a:r>
              <a:rPr lang="en-US" sz="1800" dirty="0">
                <a:effectLst/>
                <a:latin typeface="Times New Roman" panose="02020603050405020304" pitchFamily="18" charset="0"/>
                <a:ea typeface="Times New Roman" panose="02020603050405020304" pitchFamily="18" charset="0"/>
              </a:rPr>
              <a:t>, Mitchell &amp; Hyde, 2020), economic hardships, either at their onset or after sustained periods, may produce changes in caregivers’ mental health, wellbeing, and caregiving behaviors, as well as in family dynamics and the quality and safety of the home environment. In turn, these changes may pose a threat to child safety and well-being. A wealth of research points to the roles of parenting stress, depression, alcohol or drug abuse, harsh discipline, and other parenting behaviors and characteristics in elevating the risk of child maltreatment (NAS/IOM, 2014). To the extent that poverty and economic stress lead to or exacerbate one or more of these risk factors, child maltreatment is more likely to occur.</a:t>
            </a:r>
          </a:p>
          <a:p>
            <a:pPr algn="just">
              <a:spcBef>
                <a:spcPts val="0"/>
              </a:spcBef>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648549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714066-4068-F633-D0AF-8470B6ECCC8F}"/>
              </a:ext>
            </a:extLst>
          </p:cNvPr>
          <p:cNvSpPr>
            <a:spLocks noGrp="1"/>
          </p:cNvSpPr>
          <p:nvPr>
            <p:ph type="title"/>
          </p:nvPr>
        </p:nvSpPr>
        <p:spPr/>
        <p:txBody>
          <a:bodyPr>
            <a:normAutofit fontScale="90000"/>
          </a:bodyPr>
          <a:lstStyle/>
          <a:p>
            <a:r>
              <a:rPr lang="en-US" sz="4400" u="sng" dirty="0">
                <a:effectLst/>
                <a:latin typeface="Times New Roman" panose="02020603050405020304" pitchFamily="18" charset="0"/>
                <a:ea typeface="Times New Roman" panose="02020603050405020304" pitchFamily="18" charset="0"/>
              </a:rPr>
              <a:t>Why Might Poverty Cause Child Maltreatment and Child Welfare System Involvement?</a:t>
            </a:r>
            <a:endParaRPr lang="en-US" dirty="0"/>
          </a:p>
        </p:txBody>
      </p:sp>
      <p:sp>
        <p:nvSpPr>
          <p:cNvPr id="5" name="Content Placeholder 4">
            <a:extLst>
              <a:ext uri="{FF2B5EF4-FFF2-40B4-BE49-F238E27FC236}">
                <a16:creationId xmlns:a16="http://schemas.microsoft.com/office/drawing/2014/main" id="{871374CB-3FB7-7438-5DE7-9EA0847C5978}"/>
              </a:ext>
            </a:extLst>
          </p:cNvPr>
          <p:cNvSpPr>
            <a:spLocks noGrp="1"/>
          </p:cNvSpPr>
          <p:nvPr>
            <p:ph idx="1"/>
          </p:nvPr>
        </p:nvSpPr>
        <p:spPr/>
        <p:txBody>
          <a:bodyPr>
            <a:normAutofit/>
          </a:bodyPr>
          <a:lstStyle/>
          <a:p>
            <a:pPr marL="0" marR="0" indent="0" algn="just">
              <a:spcBef>
                <a:spcPts val="0"/>
              </a:spcBef>
              <a:spcAft>
                <a:spcPts val="0"/>
              </a:spcAft>
              <a:buNone/>
            </a:pPr>
            <a:r>
              <a:rPr lang="en-US" sz="1800" b="1" dirty="0">
                <a:effectLst/>
                <a:latin typeface="Times New Roman" panose="02020603050405020304" pitchFamily="18" charset="0"/>
                <a:ea typeface="Times New Roman" panose="02020603050405020304" pitchFamily="18" charset="0"/>
              </a:rPr>
              <a:t>Hypothesis 3 (H3) – The Selection Bias </a:t>
            </a:r>
            <a:r>
              <a:rPr lang="en-US" sz="1800" b="1" dirty="0">
                <a:latin typeface="Times New Roman" panose="02020603050405020304" pitchFamily="18" charset="0"/>
                <a:ea typeface="Times New Roman" panose="02020603050405020304" pitchFamily="18" charset="0"/>
              </a:rPr>
              <a:t>M</a:t>
            </a:r>
            <a:r>
              <a:rPr lang="en-US" sz="1800" b="1" dirty="0">
                <a:effectLst/>
                <a:latin typeface="Times New Roman" panose="02020603050405020304" pitchFamily="18" charset="0"/>
                <a:ea typeface="Times New Roman" panose="02020603050405020304" pitchFamily="18" charset="0"/>
              </a:rPr>
              <a:t>odel</a:t>
            </a:r>
          </a:p>
          <a:p>
            <a:pPr algn="just">
              <a:spcBef>
                <a:spcPts val="0"/>
              </a:spcBef>
            </a:pPr>
            <a:r>
              <a:rPr lang="en-US" sz="1800" dirty="0">
                <a:effectLst/>
                <a:latin typeface="Times New Roman" panose="02020603050405020304" pitchFamily="18" charset="0"/>
                <a:ea typeface="Times New Roman" panose="02020603050405020304" pitchFamily="18" charset="0"/>
              </a:rPr>
              <a:t>While seemingly straightforward, whether these hypotheses can explain causal connections between poverty and child maltreatment is complicated by several factors. First, it is possible that the same individual caregiver characteristics that predict poverty (or economic hardship) also predict the perpetration of child maltreatment (H3). For instance, hypothetically, if a particular personality characteristic or trait was found to be associated with both poverty and child maltreatment, this characteristic could play a role in creating conditions of economic hardship that also lead to the perpetration of child abuse or neglect, or that influence maltreatment directly. This “selection effect” can bias analytical models if it is not adequately addressed, typically through rigorously designed experimental or quasi-experimental methods. However, it may also be the case that individual factors exacerbate or interact with poverty, such that in the absence of poverty, they may not manifest severely enough to constitute child maltreatment.</a:t>
            </a:r>
          </a:p>
          <a:p>
            <a:pPr algn="just">
              <a:spcBef>
                <a:spcPts val="0"/>
              </a:spcBef>
            </a:pPr>
            <a:endParaRPr lang="en-US" sz="1800" dirty="0">
              <a:effectLst/>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endParaRPr lang="en-US" sz="1800" dirty="0">
              <a:latin typeface="Times New Roman" panose="02020603050405020304" pitchFamily="18" charset="0"/>
              <a:ea typeface="Times New Roman" panose="02020603050405020304" pitchFamily="18" charset="0"/>
            </a:endParaRPr>
          </a:p>
          <a:p>
            <a:pPr marL="0" indent="0" algn="just">
              <a:spcBef>
                <a:spcPts val="0"/>
              </a:spcBef>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6" name="TextBox 5">
            <a:extLst>
              <a:ext uri="{FF2B5EF4-FFF2-40B4-BE49-F238E27FC236}">
                <a16:creationId xmlns:a16="http://schemas.microsoft.com/office/drawing/2014/main" id="{A74E6B30-9A07-71A5-8470-4634F78D85C6}"/>
              </a:ext>
            </a:extLst>
          </p:cNvPr>
          <p:cNvSpPr txBox="1"/>
          <p:nvPr/>
        </p:nvSpPr>
        <p:spPr>
          <a:xfrm>
            <a:off x="2116476" y="225004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499122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714066-4068-F633-D0AF-8470B6ECCC8F}"/>
              </a:ext>
            </a:extLst>
          </p:cNvPr>
          <p:cNvSpPr>
            <a:spLocks noGrp="1"/>
          </p:cNvSpPr>
          <p:nvPr>
            <p:ph type="title"/>
          </p:nvPr>
        </p:nvSpPr>
        <p:spPr/>
        <p:txBody>
          <a:bodyPr>
            <a:normAutofit fontScale="90000"/>
          </a:bodyPr>
          <a:lstStyle/>
          <a:p>
            <a:r>
              <a:rPr lang="en-US" sz="4400" u="sng" dirty="0">
                <a:effectLst/>
                <a:latin typeface="Times New Roman" panose="02020603050405020304" pitchFamily="18" charset="0"/>
                <a:ea typeface="Times New Roman" panose="02020603050405020304" pitchFamily="18" charset="0"/>
              </a:rPr>
              <a:t>Why Might Poverty Cause Child Maltreatment and Child Welfare System Involvement?</a:t>
            </a:r>
            <a:endParaRPr lang="en-US" dirty="0"/>
          </a:p>
        </p:txBody>
      </p:sp>
      <p:sp>
        <p:nvSpPr>
          <p:cNvPr id="5" name="Content Placeholder 4">
            <a:extLst>
              <a:ext uri="{FF2B5EF4-FFF2-40B4-BE49-F238E27FC236}">
                <a16:creationId xmlns:a16="http://schemas.microsoft.com/office/drawing/2014/main" id="{871374CB-3FB7-7438-5DE7-9EA0847C5978}"/>
              </a:ext>
            </a:extLst>
          </p:cNvPr>
          <p:cNvSpPr>
            <a:spLocks noGrp="1"/>
          </p:cNvSpPr>
          <p:nvPr>
            <p:ph idx="1"/>
          </p:nvPr>
        </p:nvSpPr>
        <p:spPr/>
        <p:txBody>
          <a:bodyPr>
            <a:normAutofit/>
          </a:bodyPr>
          <a:lstStyle/>
          <a:p>
            <a:pPr marL="0" marR="0" indent="0" algn="just">
              <a:spcBef>
                <a:spcPts val="0"/>
              </a:spcBef>
              <a:spcAft>
                <a:spcPts val="0"/>
              </a:spcAft>
              <a:buNone/>
            </a:pPr>
            <a:r>
              <a:rPr lang="en-US" sz="1800" b="1" dirty="0">
                <a:effectLst/>
                <a:latin typeface="Times New Roman" panose="02020603050405020304" pitchFamily="18" charset="0"/>
                <a:ea typeface="Times New Roman" panose="02020603050405020304" pitchFamily="18" charset="0"/>
              </a:rPr>
              <a:t>Hypothesis 4 (H4) – The General Structural Model</a:t>
            </a:r>
          </a:p>
          <a:p>
            <a:pPr algn="just">
              <a:spcBef>
                <a:spcPts val="0"/>
              </a:spcBef>
            </a:pPr>
            <a:r>
              <a:rPr lang="en-US" sz="1800" dirty="0">
                <a:latin typeface="Times New Roman" panose="02020603050405020304" pitchFamily="18" charset="0"/>
                <a:ea typeface="Times New Roman" panose="02020603050405020304" pitchFamily="18" charset="0"/>
              </a:rPr>
              <a:t>F</a:t>
            </a:r>
            <a:r>
              <a:rPr lang="en-US" sz="1800" dirty="0">
                <a:effectLst/>
                <a:latin typeface="Times New Roman" panose="02020603050405020304" pitchFamily="18" charset="0"/>
                <a:ea typeface="Times New Roman" panose="02020603050405020304" pitchFamily="18" charset="0"/>
              </a:rPr>
              <a:t>actors external to the individual caregiver that are structural or systemic in nature, and thus outside of the caregiver’s control (H4). For example, a policy reform that results in a unilateral reduction in cash benefit amounts among Temporary Assistance for Needy Families (TANF) beneficiaries may activate the psychosocial or resource inadequacy hypotheses, or both. Other types of policy or societal-level changes may increase or decrease a child’s exposure or visibility to potential mandated reporters (H5), resulting in a greater or lesser degree of reporter surveillance (Drake &amp; </a:t>
            </a:r>
            <a:r>
              <a:rPr lang="en-US" sz="1800" dirty="0" err="1">
                <a:effectLst/>
                <a:latin typeface="Times New Roman" panose="02020603050405020304" pitchFamily="18" charset="0"/>
                <a:ea typeface="Times New Roman" panose="02020603050405020304" pitchFamily="18" charset="0"/>
              </a:rPr>
              <a:t>Zuravin</a:t>
            </a:r>
            <a:r>
              <a:rPr lang="en-US" sz="1800" dirty="0">
                <a:effectLst/>
                <a:latin typeface="Times New Roman" panose="02020603050405020304" pitchFamily="18" charset="0"/>
                <a:ea typeface="Times New Roman" panose="02020603050405020304" pitchFamily="18" charset="0"/>
              </a:rPr>
              <a:t>, 1996; Chaffin &amp; Bard, 2006; Roberts, 2014; Baughman et al., 2021; Merritt 2021). </a:t>
            </a:r>
          </a:p>
          <a:p>
            <a:pPr marL="0" indent="0" algn="just">
              <a:spcBef>
                <a:spcPts val="0"/>
              </a:spcBef>
              <a:buNone/>
            </a:pPr>
            <a:endParaRPr lang="en-US" sz="1800" dirty="0">
              <a:latin typeface="Times New Roman" panose="02020603050405020304" pitchFamily="18" charset="0"/>
              <a:ea typeface="Times New Roman" panose="02020603050405020304" pitchFamily="18" charset="0"/>
            </a:endParaRPr>
          </a:p>
          <a:p>
            <a:pPr marL="0" indent="0" algn="just">
              <a:spcBef>
                <a:spcPts val="0"/>
              </a:spcBef>
              <a:buNone/>
            </a:pPr>
            <a:r>
              <a:rPr lang="en-US" sz="1800" b="1" dirty="0">
                <a:effectLst/>
                <a:latin typeface="Times New Roman" panose="02020603050405020304" pitchFamily="18" charset="0"/>
                <a:ea typeface="Times New Roman" panose="02020603050405020304" pitchFamily="18" charset="0"/>
              </a:rPr>
              <a:t>Hypothesis 5 (H5) – The Labeling Bias Model</a:t>
            </a:r>
          </a:p>
          <a:p>
            <a:pPr algn="just">
              <a:spcBef>
                <a:spcPts val="0"/>
              </a:spcBef>
            </a:pPr>
            <a:r>
              <a:rPr lang="en-US" sz="1800" dirty="0">
                <a:effectLst/>
                <a:latin typeface="Times New Roman" panose="02020603050405020304" pitchFamily="18" charset="0"/>
                <a:ea typeface="Times New Roman" panose="02020603050405020304" pitchFamily="18" charset="0"/>
              </a:rPr>
              <a:t>This model relates to how mandated reporters view potential situations of child abuse and neglect, such that some individuals may label what they see as a form of maltreatment while other individuals may not. This labeling bias can create disparities in which families are reported to child welfare systems (Dettlaff et al., 2021; </a:t>
            </a:r>
            <a:r>
              <a:rPr lang="en-US" sz="1800" dirty="0" err="1">
                <a:effectLst/>
                <a:latin typeface="Times New Roman" panose="02020603050405020304" pitchFamily="18" charset="0"/>
                <a:ea typeface="Times New Roman" panose="02020603050405020304" pitchFamily="18" charset="0"/>
              </a:rPr>
              <a:t>Widom</a:t>
            </a:r>
            <a:r>
              <a:rPr lang="en-US" sz="1800" dirty="0">
                <a:latin typeface="Times New Roman" panose="02020603050405020304" pitchFamily="18" charset="0"/>
                <a:ea typeface="Times New Roman" panose="02020603050405020304" pitchFamily="18" charset="0"/>
              </a:rPr>
              <a:t> et al.</a:t>
            </a:r>
            <a:r>
              <a:rPr lang="en-US" sz="1800" dirty="0">
                <a:effectLst/>
                <a:latin typeface="Times New Roman" panose="02020603050405020304" pitchFamily="18" charset="0"/>
                <a:ea typeface="Times New Roman" panose="02020603050405020304" pitchFamily="18" charset="0"/>
              </a:rPr>
              <a:t>, 2015; </a:t>
            </a:r>
            <a:r>
              <a:rPr lang="en-US" sz="1800" dirty="0" err="1">
                <a:effectLst/>
                <a:latin typeface="Times New Roman" panose="02020603050405020304" pitchFamily="18" charset="0"/>
                <a:ea typeface="Times New Roman" panose="02020603050405020304" pitchFamily="18" charset="0"/>
              </a:rPr>
              <a:t>Keddle</a:t>
            </a:r>
            <a:r>
              <a:rPr lang="en-US" sz="1800" dirty="0">
                <a:effectLst/>
                <a:latin typeface="Times New Roman" panose="02020603050405020304" pitchFamily="18" charset="0"/>
                <a:ea typeface="Times New Roman" panose="02020603050405020304" pitchFamily="18" charset="0"/>
              </a:rPr>
              <a:t> &amp; </a:t>
            </a:r>
            <a:r>
              <a:rPr lang="en-US" sz="1800" dirty="0" err="1">
                <a:effectLst/>
                <a:latin typeface="Times New Roman" panose="02020603050405020304" pitchFamily="18" charset="0"/>
                <a:ea typeface="Times New Roman" panose="02020603050405020304" pitchFamily="18" charset="0"/>
              </a:rPr>
              <a:t>Hyslop</a:t>
            </a:r>
            <a:r>
              <a:rPr lang="en-US" sz="1800" dirty="0">
                <a:effectLst/>
                <a:latin typeface="Times New Roman" panose="02020603050405020304" pitchFamily="18" charset="0"/>
                <a:ea typeface="Times New Roman" panose="02020603050405020304" pitchFamily="18" charset="0"/>
              </a:rPr>
              <a:t>, 2019). In the figure, the sideways box labeled “interface with reporters” captures all aspects of these potential scenarios, each of which can play a role in whether a family is reported to CWS for suspected child maltreatment.</a:t>
            </a:r>
            <a:r>
              <a:rPr lang="en-US" sz="1200" dirty="0">
                <a:effectLst/>
              </a:rPr>
              <a:t> </a:t>
            </a:r>
            <a:endParaRPr lang="en-US" sz="1800" dirty="0">
              <a:effectLst/>
              <a:latin typeface="Times New Roman" panose="02020603050405020304" pitchFamily="18" charset="0"/>
              <a:ea typeface="Times New Roman" panose="02020603050405020304" pitchFamily="18" charset="0"/>
            </a:endParaRPr>
          </a:p>
          <a:p>
            <a:pPr algn="just">
              <a:spcBef>
                <a:spcPts val="0"/>
              </a:spcBef>
            </a:pPr>
            <a:endParaRPr lang="en-US" sz="1800" dirty="0">
              <a:effectLst/>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endParaRPr lang="en-US" sz="1800" dirty="0">
              <a:latin typeface="Times New Roman" panose="02020603050405020304" pitchFamily="18" charset="0"/>
              <a:ea typeface="Times New Roman" panose="02020603050405020304" pitchFamily="18" charset="0"/>
            </a:endParaRPr>
          </a:p>
          <a:p>
            <a:pPr marL="0" indent="0" algn="just">
              <a:spcBef>
                <a:spcPts val="0"/>
              </a:spcBef>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6" name="TextBox 5">
            <a:extLst>
              <a:ext uri="{FF2B5EF4-FFF2-40B4-BE49-F238E27FC236}">
                <a16:creationId xmlns:a16="http://schemas.microsoft.com/office/drawing/2014/main" id="{A74E6B30-9A07-71A5-8470-4634F78D85C6}"/>
              </a:ext>
            </a:extLst>
          </p:cNvPr>
          <p:cNvSpPr txBox="1"/>
          <p:nvPr/>
        </p:nvSpPr>
        <p:spPr>
          <a:xfrm>
            <a:off x="2116476" y="225004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11089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714066-4068-F633-D0AF-8470B6ECCC8F}"/>
              </a:ext>
            </a:extLst>
          </p:cNvPr>
          <p:cNvSpPr>
            <a:spLocks noGrp="1"/>
          </p:cNvSpPr>
          <p:nvPr>
            <p:ph type="title"/>
          </p:nvPr>
        </p:nvSpPr>
        <p:spPr/>
        <p:txBody>
          <a:bodyPr>
            <a:normAutofit fontScale="90000"/>
          </a:bodyPr>
          <a:lstStyle/>
          <a:p>
            <a:r>
              <a:rPr lang="en-US" sz="4400" u="sng" dirty="0">
                <a:effectLst/>
                <a:latin typeface="Times New Roman" panose="02020603050405020304" pitchFamily="18" charset="0"/>
                <a:ea typeface="Times New Roman" panose="02020603050405020304" pitchFamily="18" charset="0"/>
              </a:rPr>
              <a:t>Why Might Poverty Cause Child Maltreatment and Child Welfare System Involvement?</a:t>
            </a:r>
            <a:endParaRPr lang="en-US" dirty="0"/>
          </a:p>
        </p:txBody>
      </p:sp>
      <p:sp>
        <p:nvSpPr>
          <p:cNvPr id="5" name="Content Placeholder 4">
            <a:extLst>
              <a:ext uri="{FF2B5EF4-FFF2-40B4-BE49-F238E27FC236}">
                <a16:creationId xmlns:a16="http://schemas.microsoft.com/office/drawing/2014/main" id="{871374CB-3FB7-7438-5DE7-9EA0847C5978}"/>
              </a:ext>
            </a:extLst>
          </p:cNvPr>
          <p:cNvSpPr>
            <a:spLocks noGrp="1"/>
          </p:cNvSpPr>
          <p:nvPr>
            <p:ph idx="1"/>
          </p:nvPr>
        </p:nvSpPr>
        <p:spPr/>
        <p:txBody>
          <a:bodyPr>
            <a:normAutofit lnSpcReduction="10000"/>
          </a:bodyPr>
          <a:lstStyle/>
          <a:p>
            <a:pPr marL="0" marR="0" indent="0" algn="just">
              <a:spcBef>
                <a:spcPts val="0"/>
              </a:spcBef>
              <a:spcAft>
                <a:spcPts val="0"/>
              </a:spcAft>
              <a:buNone/>
            </a:pPr>
            <a:r>
              <a:rPr lang="en-US" sz="1800" b="1" dirty="0">
                <a:effectLst/>
                <a:latin typeface="Times New Roman" panose="02020603050405020304" pitchFamily="18" charset="0"/>
                <a:ea typeface="Times New Roman" panose="02020603050405020304" pitchFamily="18" charset="0"/>
              </a:rPr>
              <a:t>Hypothesis 6 (H6) – The Structural Racism Model</a:t>
            </a:r>
          </a:p>
          <a:p>
            <a:pPr algn="just">
              <a:spcBef>
                <a:spcPts val="0"/>
              </a:spcBef>
            </a:pPr>
            <a:r>
              <a:rPr lang="en-US" altLang="en-US" sz="1800" dirty="0">
                <a:latin typeface="Times New Roman" panose="02020603050405020304" pitchFamily="18" charset="0"/>
                <a:ea typeface="Times New Roman" panose="02020603050405020304" pitchFamily="18" charset="0"/>
                <a:cs typeface="Times New Roman" panose="02020603050405020304" pitchFamily="18" charset="0"/>
              </a:rPr>
              <a:t>R</a:t>
            </a: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elates to the over-representation of Black, Hispanic, and Indigenous children in CWS (Garland et al., 1998; Hogan &amp; Siu, 1998; Hill, 2004; </a:t>
            </a:r>
            <a:r>
              <a:rPr kumimoji="0" lang="en-US" altLang="en-US" sz="180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Wildeman</a:t>
            </a: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et al., 2014;</a:t>
            </a:r>
            <a:r>
              <a:rPr kumimoji="0" lang="en-US" altLang="en-US" sz="1800" i="0" u="none" strike="noStrike" cap="none" normalizeH="0" baseline="0" dirty="0">
                <a:ln>
                  <a:noFill/>
                </a:ln>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Lanier et al., 2014; </a:t>
            </a:r>
            <a:r>
              <a:rPr kumimoji="0" lang="en-US" altLang="en-US" sz="1800" i="0" u="none" strike="noStrike" cap="none" normalizeH="0" baseline="0" dirty="0" err="1">
                <a:ln>
                  <a:noFill/>
                </a:ln>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Cénat</a:t>
            </a:r>
            <a:r>
              <a:rPr kumimoji="0" lang="en-US" altLang="en-US" sz="1800" i="0" u="none" strike="noStrike" cap="none" normalizeH="0" baseline="0" dirty="0">
                <a:ln>
                  <a:noFill/>
                </a:ln>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et al., 2021</a:t>
            </a: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The inception and evolution of the U.S. child welfare system has been heavily influenced by racism at the individual, institutional, and systemic levels (Billingsley &amp; </a:t>
            </a:r>
            <a:r>
              <a:rPr kumimoji="0" lang="en-US" altLang="en-US" sz="180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Giovannoni</a:t>
            </a: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1972; Briggs, 2020; </a:t>
            </a:r>
            <a:r>
              <a:rPr kumimoji="0" lang="en-US" altLang="en-US" sz="180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Cantey</a:t>
            </a: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et al., 2022; Car</a:t>
            </a:r>
            <a:r>
              <a:rPr kumimoji="0" lang="en-US" altLang="en-US" sz="1800" i="0" u="sng" strike="noStrike" cap="none" normalizeH="0" baseline="0" dirty="0">
                <a:ln>
                  <a:noFill/>
                </a:ln>
                <a:solidFill>
                  <a:srgbClr val="008080"/>
                </a:solidFill>
                <a:effectLst/>
                <a:latin typeface="Times New Roman" panose="02020603050405020304" pitchFamily="18" charset="0"/>
                <a:ea typeface="Times New Roman" panose="02020603050405020304" pitchFamily="18" charset="0"/>
                <a:cs typeface="Times New Roman" panose="02020603050405020304" pitchFamily="18" charset="0"/>
              </a:rPr>
              <a:t>r</a:t>
            </a: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anza, 2022; Dettlaff et al., 2021; Merritt, 2021; Morton, 1999; Roberts, 2001; 2022; Williams-Butler, Golden, Mendez &amp; Stevens, 2020), and many of these influences persist today. Systemic factors that undergird racial disproportionalities in poverty rates, access to government benefits, home ownership, food sufficiency, and other markers of economic stress—forms of structural racism—can help explain the over-representation of racial groups in CWS as well as partially explain the correlations between poverty and both child maltreatment and CWS involvement. </a:t>
            </a:r>
          </a:p>
          <a:p>
            <a:pPr marL="0" indent="0" algn="just">
              <a:spcBef>
                <a:spcPts val="0"/>
              </a:spcBef>
              <a:buNone/>
            </a:pPr>
            <a:endPar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spcBef>
                <a:spcPts val="0"/>
              </a:spcBef>
              <a:buNone/>
            </a:pPr>
            <a:r>
              <a:rPr kumimoji="0" lang="en-US" altLang="en-US" sz="1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Hypothesis 7 (H7) – The Historical Trauma Model</a:t>
            </a:r>
          </a:p>
          <a:p>
            <a:pPr algn="just">
              <a:spcBef>
                <a:spcPts val="0"/>
              </a:spcBef>
            </a:pPr>
            <a:r>
              <a:rPr lang="en-US" altLang="en-US" sz="1800" dirty="0">
                <a:latin typeface="Times New Roman" panose="02020603050405020304" pitchFamily="18" charset="0"/>
                <a:ea typeface="Times New Roman" panose="02020603050405020304" pitchFamily="18" charset="0"/>
                <a:cs typeface="Times New Roman" panose="02020603050405020304" pitchFamily="18" charset="0"/>
              </a:rPr>
              <a:t>A</a:t>
            </a: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lthough not a mechanism that is mutually exclusive to others already discussed, traumatic events and situations—experienced directly by individuals as children or as adults, as well as historical and intergenerational trauma passed down within families and communities—may increase the odds of experiencing poverty and economic hardship, as well as compound or interact with other risk factors for child maltreatment (H7) (Bosquet, Englund &amp; Egeland, 2018; Duthie et al., 2019; Font &amp; Maguire-Jack, 2020; </a:t>
            </a:r>
            <a:r>
              <a:rPr kumimoji="0" lang="en-US" altLang="en-US" sz="180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Mersky</a:t>
            </a: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et al., 2021).</a:t>
            </a:r>
            <a:endParaRPr kumimoji="0" lang="en-US" altLang="en-US" sz="18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lgn="just">
              <a:spcBef>
                <a:spcPts val="0"/>
              </a:spcBef>
            </a:pPr>
            <a:endParaRPr lang="en-US" sz="1800" dirty="0">
              <a:effectLst/>
              <a:latin typeface="Times New Roman" panose="02020603050405020304" pitchFamily="18" charset="0"/>
              <a:ea typeface="Times New Roman" panose="02020603050405020304" pitchFamily="18" charset="0"/>
            </a:endParaRPr>
          </a:p>
          <a:p>
            <a:pPr algn="just">
              <a:spcBef>
                <a:spcPts val="0"/>
              </a:spcBef>
            </a:pPr>
            <a:endParaRPr lang="en-US" sz="1800" dirty="0">
              <a:latin typeface="Times New Roman" panose="02020603050405020304" pitchFamily="18" charset="0"/>
              <a:ea typeface="Times New Roman" panose="02020603050405020304" pitchFamily="18" charset="0"/>
            </a:endParaRPr>
          </a:p>
          <a:p>
            <a:pPr algn="just">
              <a:spcBef>
                <a:spcPts val="0"/>
              </a:spcBef>
            </a:pPr>
            <a:endParaRPr lang="en-US" sz="1800" dirty="0">
              <a:effectLst/>
              <a:latin typeface="Times New Roman" panose="02020603050405020304" pitchFamily="18" charset="0"/>
              <a:ea typeface="Times New Roman" panose="02020603050405020304" pitchFamily="18" charset="0"/>
            </a:endParaRPr>
          </a:p>
          <a:p>
            <a:pPr marL="0" indent="0" algn="just">
              <a:spcBef>
                <a:spcPts val="0"/>
              </a:spcBef>
              <a:buNone/>
            </a:pPr>
            <a:endParaRPr lang="en-US" sz="1800" dirty="0">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endParaRPr lang="en-US" sz="1800" dirty="0">
              <a:latin typeface="Times New Roman" panose="02020603050405020304" pitchFamily="18" charset="0"/>
              <a:ea typeface="Times New Roman" panose="02020603050405020304" pitchFamily="18" charset="0"/>
            </a:endParaRPr>
          </a:p>
          <a:p>
            <a:pPr marL="0" indent="0" algn="just">
              <a:spcBef>
                <a:spcPts val="0"/>
              </a:spcBef>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6" name="TextBox 5">
            <a:extLst>
              <a:ext uri="{FF2B5EF4-FFF2-40B4-BE49-F238E27FC236}">
                <a16:creationId xmlns:a16="http://schemas.microsoft.com/office/drawing/2014/main" id="{A74E6B30-9A07-71A5-8470-4634F78D85C6}"/>
              </a:ext>
            </a:extLst>
          </p:cNvPr>
          <p:cNvSpPr txBox="1"/>
          <p:nvPr/>
        </p:nvSpPr>
        <p:spPr>
          <a:xfrm>
            <a:off x="2116476" y="225004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560496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92005-060D-1D9F-6E43-1CDA4C51F6AE}"/>
              </a:ext>
            </a:extLst>
          </p:cNvPr>
          <p:cNvSpPr>
            <a:spLocks noGrp="1"/>
          </p:cNvSpPr>
          <p:nvPr>
            <p:ph type="title"/>
          </p:nvPr>
        </p:nvSpPr>
        <p:spPr>
          <a:xfrm>
            <a:off x="283395" y="97997"/>
            <a:ext cx="10515600" cy="477356"/>
          </a:xfrm>
        </p:spPr>
        <p:txBody>
          <a:bodyPr>
            <a:normAutofit/>
          </a:bodyPr>
          <a:lstStyle/>
          <a:p>
            <a:r>
              <a:rPr lang="en-US" sz="2000" b="1" dirty="0"/>
              <a:t>References</a:t>
            </a:r>
          </a:p>
        </p:txBody>
      </p:sp>
      <p:sp>
        <p:nvSpPr>
          <p:cNvPr id="3" name="Content Placeholder 2">
            <a:extLst>
              <a:ext uri="{FF2B5EF4-FFF2-40B4-BE49-F238E27FC236}">
                <a16:creationId xmlns:a16="http://schemas.microsoft.com/office/drawing/2014/main" id="{0DF1C831-1B53-92F2-0C61-54FC36335E93}"/>
              </a:ext>
            </a:extLst>
          </p:cNvPr>
          <p:cNvSpPr>
            <a:spLocks noGrp="1"/>
          </p:cNvSpPr>
          <p:nvPr>
            <p:ph idx="1"/>
          </p:nvPr>
        </p:nvSpPr>
        <p:spPr>
          <a:xfrm>
            <a:off x="283395" y="493160"/>
            <a:ext cx="11778466" cy="6164494"/>
          </a:xfrm>
        </p:spPr>
        <p:txBody>
          <a:bodyPr>
            <a:normAutofit fontScale="92500" lnSpcReduction="10000"/>
          </a:bodyPr>
          <a:lstStyle/>
          <a:p>
            <a:pPr marL="0" indent="0">
              <a:buNone/>
            </a:pPr>
            <a:r>
              <a:rPr lang="en-US" sz="1200" dirty="0">
                <a:solidFill>
                  <a:srgbClr val="222222"/>
                </a:solidFill>
                <a:effectLst/>
                <a:latin typeface="Times New Roman" panose="02020603050405020304" pitchFamily="18" charset="0"/>
                <a:ea typeface="Times New Roman" panose="02020603050405020304" pitchFamily="18" charset="0"/>
              </a:rPr>
              <a:t>Baughman, C., Coles, T., Feinberg, J., &amp; Newton, H. (2021). The Surveillance Tentacles of the Child Welfare System. </a:t>
            </a:r>
            <a:r>
              <a:rPr lang="en-US" sz="1200" i="1" dirty="0">
                <a:solidFill>
                  <a:srgbClr val="222222"/>
                </a:solidFill>
                <a:effectLst/>
                <a:latin typeface="Times New Roman" panose="02020603050405020304" pitchFamily="18" charset="0"/>
                <a:ea typeface="Times New Roman" panose="02020603050405020304" pitchFamily="18" charset="0"/>
              </a:rPr>
              <a:t>Columbia Journal of Race and Law</a:t>
            </a:r>
            <a:r>
              <a:rPr lang="en-US" sz="1200" dirty="0">
                <a:solidFill>
                  <a:srgbClr val="222222"/>
                </a:solidFill>
                <a:effectLst/>
                <a:latin typeface="Times New Roman" panose="02020603050405020304" pitchFamily="18" charset="0"/>
                <a:ea typeface="Times New Roman" panose="02020603050405020304" pitchFamily="18" charset="0"/>
              </a:rPr>
              <a:t>, </a:t>
            </a:r>
            <a:r>
              <a:rPr lang="en-US" sz="1200" i="1" dirty="0">
                <a:solidFill>
                  <a:srgbClr val="222222"/>
                </a:solidFill>
                <a:effectLst/>
                <a:latin typeface="Times New Roman" panose="02020603050405020304" pitchFamily="18" charset="0"/>
                <a:ea typeface="Times New Roman" panose="02020603050405020304" pitchFamily="18" charset="0"/>
              </a:rPr>
              <a:t>11</a:t>
            </a:r>
            <a:r>
              <a:rPr lang="en-US" sz="1200" dirty="0">
                <a:solidFill>
                  <a:srgbClr val="222222"/>
                </a:solidFill>
                <a:effectLst/>
                <a:latin typeface="Times New Roman" panose="02020603050405020304" pitchFamily="18" charset="0"/>
                <a:ea typeface="Times New Roman" panose="02020603050405020304" pitchFamily="18" charset="0"/>
              </a:rPr>
              <a:t>(3), 501-532.</a:t>
            </a:r>
            <a:endParaRPr lang="en-US" sz="1200" dirty="0">
              <a:effectLst/>
              <a:latin typeface="Times New Roman" panose="02020603050405020304" pitchFamily="18" charset="0"/>
              <a:ea typeface="Times New Roman" panose="02020603050405020304" pitchFamily="18" charset="0"/>
            </a:endParaRPr>
          </a:p>
          <a:p>
            <a:pPr marL="0" indent="0">
              <a:buNone/>
            </a:pPr>
            <a:r>
              <a:rPr lang="en-US" sz="1200" dirty="0">
                <a:solidFill>
                  <a:srgbClr val="000000"/>
                </a:solidFill>
                <a:effectLst/>
                <a:latin typeface="Times New Roman" panose="02020603050405020304" pitchFamily="18" charset="0"/>
                <a:ea typeface="Times New Roman" panose="02020603050405020304" pitchFamily="18" charset="0"/>
              </a:rPr>
              <a:t>Billingsley, A. &amp; </a:t>
            </a:r>
            <a:r>
              <a:rPr lang="en-US" sz="1200" dirty="0" err="1">
                <a:solidFill>
                  <a:srgbClr val="000000"/>
                </a:solidFill>
                <a:effectLst/>
                <a:latin typeface="Times New Roman" panose="02020603050405020304" pitchFamily="18" charset="0"/>
                <a:ea typeface="Times New Roman" panose="02020603050405020304" pitchFamily="18" charset="0"/>
              </a:rPr>
              <a:t>Giovannoni</a:t>
            </a:r>
            <a:r>
              <a:rPr lang="en-US" sz="1200" dirty="0">
                <a:solidFill>
                  <a:srgbClr val="000000"/>
                </a:solidFill>
                <a:effectLst/>
                <a:latin typeface="Times New Roman" panose="02020603050405020304" pitchFamily="18" charset="0"/>
                <a:ea typeface="Times New Roman" panose="02020603050405020304" pitchFamily="18" charset="0"/>
              </a:rPr>
              <a:t>, J.M. (1972).  </a:t>
            </a:r>
            <a:r>
              <a:rPr lang="en-US" sz="1200" i="1" dirty="0">
                <a:solidFill>
                  <a:srgbClr val="000000"/>
                </a:solidFill>
                <a:effectLst/>
                <a:latin typeface="Times New Roman" panose="02020603050405020304" pitchFamily="18" charset="0"/>
                <a:ea typeface="Times New Roman" panose="02020603050405020304" pitchFamily="18" charset="0"/>
              </a:rPr>
              <a:t>Children of the storm:  Black children and American child welfare.</a:t>
            </a:r>
            <a:r>
              <a:rPr lang="en-US" sz="1200" dirty="0">
                <a:solidFill>
                  <a:srgbClr val="000000"/>
                </a:solidFill>
                <a:effectLst/>
                <a:latin typeface="Times New Roman" panose="02020603050405020304" pitchFamily="18" charset="0"/>
                <a:ea typeface="Times New Roman" panose="02020603050405020304" pitchFamily="18" charset="0"/>
              </a:rPr>
              <a:t>  Harcourt, Brace, Jovanovich, Inc.</a:t>
            </a:r>
            <a:endParaRPr lang="en-US" sz="1200" dirty="0">
              <a:effectLst/>
              <a:latin typeface="Times New Roman" panose="02020603050405020304" pitchFamily="18" charset="0"/>
              <a:ea typeface="Times New Roman" panose="02020603050405020304" pitchFamily="18" charset="0"/>
            </a:endParaRPr>
          </a:p>
          <a:p>
            <a:pPr marL="0" indent="0">
              <a:buNone/>
            </a:pPr>
            <a:r>
              <a:rPr lang="en-US" sz="1200" dirty="0">
                <a:solidFill>
                  <a:srgbClr val="000000"/>
                </a:solidFill>
                <a:effectLst/>
                <a:latin typeface="Times New Roman" panose="02020603050405020304" pitchFamily="18" charset="0"/>
                <a:ea typeface="Times New Roman" panose="02020603050405020304" pitchFamily="18" charset="0"/>
              </a:rPr>
              <a:t>Bosquet </a:t>
            </a:r>
            <a:r>
              <a:rPr lang="en-US" sz="1200" dirty="0" err="1">
                <a:solidFill>
                  <a:srgbClr val="000000"/>
                </a:solidFill>
                <a:effectLst/>
                <a:latin typeface="Times New Roman" panose="02020603050405020304" pitchFamily="18" charset="0"/>
                <a:ea typeface="Times New Roman" panose="02020603050405020304" pitchFamily="18" charset="0"/>
              </a:rPr>
              <a:t>Enlow</a:t>
            </a:r>
            <a:r>
              <a:rPr lang="en-US" sz="1200" dirty="0">
                <a:solidFill>
                  <a:srgbClr val="000000"/>
                </a:solidFill>
                <a:effectLst/>
                <a:latin typeface="Times New Roman" panose="02020603050405020304" pitchFamily="18" charset="0"/>
                <a:ea typeface="Times New Roman" panose="02020603050405020304" pitchFamily="18" charset="0"/>
              </a:rPr>
              <a:t>, M., Englund, M. M., &amp; Egeland, B. (2018). Maternal childhood maltreatment history and child mental health: Mechanisms in intergenerational effects. </a:t>
            </a:r>
            <a:r>
              <a:rPr lang="en-US" sz="1200" i="1" dirty="0">
                <a:solidFill>
                  <a:srgbClr val="000000"/>
                </a:solidFill>
                <a:effectLst/>
                <a:latin typeface="Times New Roman" panose="02020603050405020304" pitchFamily="18" charset="0"/>
                <a:ea typeface="Times New Roman" panose="02020603050405020304" pitchFamily="18" charset="0"/>
              </a:rPr>
              <a:t>Journal of Clinical Child &amp; Adolescent Psychology</a:t>
            </a:r>
            <a:r>
              <a:rPr lang="en-US" sz="1200" dirty="0">
                <a:solidFill>
                  <a:srgbClr val="000000"/>
                </a:solidFill>
                <a:effectLst/>
                <a:latin typeface="Times New Roman" panose="02020603050405020304" pitchFamily="18" charset="0"/>
                <a:ea typeface="Times New Roman" panose="02020603050405020304" pitchFamily="18" charset="0"/>
              </a:rPr>
              <a:t>, </a:t>
            </a:r>
            <a:r>
              <a:rPr lang="en-US" sz="1200" i="1" dirty="0">
                <a:solidFill>
                  <a:srgbClr val="000000"/>
                </a:solidFill>
                <a:effectLst/>
                <a:latin typeface="Times New Roman" panose="02020603050405020304" pitchFamily="18" charset="0"/>
                <a:ea typeface="Times New Roman" panose="02020603050405020304" pitchFamily="18" charset="0"/>
              </a:rPr>
              <a:t>47</a:t>
            </a:r>
            <a:r>
              <a:rPr lang="en-US" sz="1200" dirty="0">
                <a:solidFill>
                  <a:srgbClr val="000000"/>
                </a:solidFill>
                <a:effectLst/>
                <a:latin typeface="Times New Roman" panose="02020603050405020304" pitchFamily="18" charset="0"/>
                <a:ea typeface="Times New Roman" panose="02020603050405020304" pitchFamily="18" charset="0"/>
              </a:rPr>
              <a:t>(sup1), S47-S62.</a:t>
            </a:r>
            <a:endParaRPr lang="en-US" sz="1200" dirty="0">
              <a:effectLst/>
              <a:latin typeface="Times New Roman" panose="02020603050405020304" pitchFamily="18" charset="0"/>
              <a:ea typeface="Times New Roman" panose="02020603050405020304" pitchFamily="18" charset="0"/>
            </a:endParaRPr>
          </a:p>
          <a:p>
            <a:pPr marL="0" indent="0">
              <a:buNone/>
            </a:pPr>
            <a:r>
              <a:rPr lang="en-US" sz="1200" dirty="0">
                <a:effectLst/>
                <a:latin typeface="Times New Roman" panose="02020603050405020304" pitchFamily="18" charset="0"/>
                <a:ea typeface="Times New Roman" panose="02020603050405020304" pitchFamily="18" charset="0"/>
              </a:rPr>
              <a:t>Briggs, L. (2020).  </a:t>
            </a:r>
            <a:r>
              <a:rPr lang="en-US" sz="1200" i="1" dirty="0">
                <a:effectLst/>
                <a:latin typeface="Times New Roman" panose="02020603050405020304" pitchFamily="18" charset="0"/>
                <a:ea typeface="Times New Roman" panose="02020603050405020304" pitchFamily="18" charset="0"/>
              </a:rPr>
              <a:t>Taking children: A history of American terror.</a:t>
            </a:r>
            <a:r>
              <a:rPr lang="en-US" sz="1200" dirty="0">
                <a:effectLst/>
                <a:latin typeface="Times New Roman" panose="02020603050405020304" pitchFamily="18" charset="0"/>
                <a:ea typeface="Times New Roman" panose="02020603050405020304" pitchFamily="18" charset="0"/>
              </a:rPr>
              <a:t>  University of California Press.</a:t>
            </a:r>
          </a:p>
          <a:p>
            <a:pPr marL="0" indent="0">
              <a:buNone/>
            </a:pPr>
            <a:r>
              <a:rPr lang="en-US" sz="1200" dirty="0" err="1">
                <a:effectLst/>
                <a:latin typeface="Times New Roman" panose="02020603050405020304" pitchFamily="18" charset="0"/>
                <a:ea typeface="Times New Roman" panose="02020603050405020304" pitchFamily="18" charset="0"/>
              </a:rPr>
              <a:t>Cantey</a:t>
            </a:r>
            <a:r>
              <a:rPr lang="en-US" sz="1200" dirty="0">
                <a:effectLst/>
                <a:latin typeface="Times New Roman" panose="02020603050405020304" pitchFamily="18" charset="0"/>
                <a:ea typeface="Times New Roman" panose="02020603050405020304" pitchFamily="18" charset="0"/>
              </a:rPr>
              <a:t>, N.I., Smith, L.W., Frazier Sorrells, S., Kelly, D., Jones, C. &amp; Burrus, D. (2022).  Navigating racism in the child welfare system:  The impact on Black children, families, and practitioners.  </a:t>
            </a:r>
            <a:r>
              <a:rPr lang="en-US" sz="1200" i="1" dirty="0">
                <a:effectLst/>
                <a:latin typeface="Times New Roman" panose="02020603050405020304" pitchFamily="18" charset="0"/>
                <a:ea typeface="Times New Roman" panose="02020603050405020304" pitchFamily="18" charset="0"/>
              </a:rPr>
              <a:t>Child Welfare, 100(2),</a:t>
            </a:r>
            <a:r>
              <a:rPr lang="en-US" sz="1200" dirty="0">
                <a:effectLst/>
                <a:latin typeface="Times New Roman" panose="02020603050405020304" pitchFamily="18" charset="0"/>
                <a:ea typeface="Times New Roman" panose="02020603050405020304" pitchFamily="18" charset="0"/>
              </a:rPr>
              <a:t> 163-184.</a:t>
            </a:r>
          </a:p>
          <a:p>
            <a:pPr marL="0" marR="0" indent="0">
              <a:spcBef>
                <a:spcPts val="0"/>
              </a:spcBef>
              <a:spcAft>
                <a:spcPts val="0"/>
              </a:spcAft>
              <a:buNone/>
            </a:pPr>
            <a:r>
              <a:rPr lang="en-US" sz="1200" dirty="0">
                <a:effectLst/>
                <a:latin typeface="Times New Roman" panose="02020603050405020304" pitchFamily="18" charset="0"/>
                <a:ea typeface="Times New Roman" panose="02020603050405020304" pitchFamily="18" charset="0"/>
              </a:rPr>
              <a:t> </a:t>
            </a:r>
          </a:p>
          <a:p>
            <a:pPr marL="0" marR="0" indent="0">
              <a:spcBef>
                <a:spcPts val="0"/>
              </a:spcBef>
              <a:spcAft>
                <a:spcPts val="0"/>
              </a:spcAft>
              <a:buNone/>
              <a:tabLst>
                <a:tab pos="228600" algn="l"/>
              </a:tabLst>
            </a:pPr>
            <a:r>
              <a:rPr lang="en-US" sz="1200" dirty="0" err="1">
                <a:effectLst/>
                <a:latin typeface="Times New Roman" panose="02020603050405020304" pitchFamily="18" charset="0"/>
                <a:ea typeface="Times New Roman" panose="02020603050405020304" pitchFamily="18" charset="0"/>
              </a:rPr>
              <a:t>Cénat</a:t>
            </a:r>
            <a:r>
              <a:rPr lang="en-US" sz="1200" dirty="0">
                <a:effectLst/>
                <a:latin typeface="Times New Roman" panose="02020603050405020304" pitchFamily="18" charset="0"/>
                <a:ea typeface="Times New Roman" panose="02020603050405020304" pitchFamily="18" charset="0"/>
              </a:rPr>
              <a:t>, J. M., McIntee, S. E., </a:t>
            </a:r>
            <a:r>
              <a:rPr lang="en-US" sz="1200" dirty="0" err="1">
                <a:effectLst/>
                <a:latin typeface="Times New Roman" panose="02020603050405020304" pitchFamily="18" charset="0"/>
                <a:ea typeface="Times New Roman" panose="02020603050405020304" pitchFamily="18" charset="0"/>
              </a:rPr>
              <a:t>Mukunzi</a:t>
            </a:r>
            <a:r>
              <a:rPr lang="en-US" sz="1200" dirty="0">
                <a:effectLst/>
                <a:latin typeface="Times New Roman" panose="02020603050405020304" pitchFamily="18" charset="0"/>
                <a:ea typeface="Times New Roman" panose="02020603050405020304" pitchFamily="18" charset="0"/>
              </a:rPr>
              <a:t>, J. N., &amp; </a:t>
            </a:r>
            <a:r>
              <a:rPr lang="en-US" sz="1200" dirty="0" err="1">
                <a:effectLst/>
                <a:latin typeface="Times New Roman" panose="02020603050405020304" pitchFamily="18" charset="0"/>
                <a:ea typeface="Times New Roman" panose="02020603050405020304" pitchFamily="18" charset="0"/>
              </a:rPr>
              <a:t>Noorishad</a:t>
            </a:r>
            <a:r>
              <a:rPr lang="en-US" sz="1200" dirty="0">
                <a:effectLst/>
                <a:latin typeface="Times New Roman" panose="02020603050405020304" pitchFamily="18" charset="0"/>
                <a:ea typeface="Times New Roman" panose="02020603050405020304" pitchFamily="18" charset="0"/>
              </a:rPr>
              <a:t>, P. G. (2021). Overrepresentation of Black children in the child welfare system: A systematic review to understand and better act. </a:t>
            </a:r>
            <a:r>
              <a:rPr lang="en-US" sz="1200" i="1" dirty="0">
                <a:effectLst/>
                <a:latin typeface="Times New Roman" panose="02020603050405020304" pitchFamily="18" charset="0"/>
                <a:ea typeface="Times New Roman" panose="02020603050405020304" pitchFamily="18" charset="0"/>
              </a:rPr>
              <a:t>Children and Youth Services Review</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120</a:t>
            </a:r>
            <a:r>
              <a:rPr lang="en-US" sz="1200" dirty="0">
                <a:effectLst/>
                <a:latin typeface="Times New Roman" panose="02020603050405020304" pitchFamily="18" charset="0"/>
                <a:ea typeface="Times New Roman" panose="02020603050405020304" pitchFamily="18" charset="0"/>
              </a:rPr>
              <a:t>, 105714.</a:t>
            </a:r>
          </a:p>
          <a:p>
            <a:pPr marL="0" indent="0">
              <a:buNone/>
            </a:pPr>
            <a:r>
              <a:rPr lang="en-US" sz="1200" dirty="0">
                <a:effectLst/>
                <a:latin typeface="Times New Roman" panose="02020603050405020304" pitchFamily="18" charset="0"/>
                <a:ea typeface="Times New Roman" panose="02020603050405020304" pitchFamily="18" charset="0"/>
              </a:rPr>
              <a:t>Chaffin, M., &amp; Bard, D. (2006). Impact of intervention surveillance bias on analyses of child welfare report outcomes. </a:t>
            </a:r>
            <a:r>
              <a:rPr lang="en-US" sz="1200" i="1" dirty="0">
                <a:effectLst/>
                <a:latin typeface="Times New Roman" panose="02020603050405020304" pitchFamily="18" charset="0"/>
                <a:ea typeface="Times New Roman" panose="02020603050405020304" pitchFamily="18" charset="0"/>
              </a:rPr>
              <a:t>Child maltreatment</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11</a:t>
            </a:r>
            <a:r>
              <a:rPr lang="en-US" sz="1200" dirty="0">
                <a:effectLst/>
                <a:latin typeface="Times New Roman" panose="02020603050405020304" pitchFamily="18" charset="0"/>
                <a:ea typeface="Times New Roman" panose="02020603050405020304" pitchFamily="18" charset="0"/>
              </a:rPr>
              <a:t>(4), 301-312.</a:t>
            </a:r>
            <a:endParaRPr lang="en-US" sz="1200" dirty="0">
              <a:solidFill>
                <a:srgbClr val="222222"/>
              </a:solidFill>
              <a:effectLst/>
              <a:latin typeface="Times New Roman" panose="02020603050405020304" pitchFamily="18" charset="0"/>
              <a:ea typeface="Times New Roman" panose="02020603050405020304" pitchFamily="18" charset="0"/>
            </a:endParaRPr>
          </a:p>
          <a:p>
            <a:pPr marL="0" marR="0" indent="0">
              <a:buNone/>
            </a:pPr>
            <a:r>
              <a:rPr lang="en-US" sz="1200" dirty="0">
                <a:solidFill>
                  <a:srgbClr val="222222"/>
                </a:solidFill>
                <a:effectLst/>
                <a:latin typeface="Times New Roman" panose="02020603050405020304" pitchFamily="18" charset="0"/>
                <a:ea typeface="Times New Roman" panose="02020603050405020304" pitchFamily="18" charset="0"/>
              </a:rPr>
              <a:t>Conger, R. D., Wallace, L. E., Sun, Y., Simons, R. L., </a:t>
            </a:r>
            <a:r>
              <a:rPr lang="en-US" sz="1200" dirty="0" err="1">
                <a:solidFill>
                  <a:srgbClr val="222222"/>
                </a:solidFill>
                <a:effectLst/>
                <a:latin typeface="Times New Roman" panose="02020603050405020304" pitchFamily="18" charset="0"/>
                <a:ea typeface="Times New Roman" panose="02020603050405020304" pitchFamily="18" charset="0"/>
              </a:rPr>
              <a:t>McLoyd</a:t>
            </a:r>
            <a:r>
              <a:rPr lang="en-US" sz="1200" dirty="0">
                <a:solidFill>
                  <a:srgbClr val="222222"/>
                </a:solidFill>
                <a:effectLst/>
                <a:latin typeface="Times New Roman" panose="02020603050405020304" pitchFamily="18" charset="0"/>
                <a:ea typeface="Times New Roman" panose="02020603050405020304" pitchFamily="18" charset="0"/>
              </a:rPr>
              <a:t>, V. C., &amp; Brody, G. H. (2002). Economic pressure in African American families: a replication and extension of the family stress model. </a:t>
            </a:r>
            <a:r>
              <a:rPr lang="en-US" sz="1200" i="1" dirty="0">
                <a:solidFill>
                  <a:srgbClr val="222222"/>
                </a:solidFill>
                <a:effectLst/>
                <a:latin typeface="Times New Roman" panose="02020603050405020304" pitchFamily="18" charset="0"/>
                <a:ea typeface="Times New Roman" panose="02020603050405020304" pitchFamily="18" charset="0"/>
              </a:rPr>
              <a:t>Developmental psychology</a:t>
            </a:r>
            <a:r>
              <a:rPr lang="en-US" sz="1200" dirty="0">
                <a:solidFill>
                  <a:srgbClr val="222222"/>
                </a:solidFill>
                <a:effectLst/>
                <a:latin typeface="Times New Roman" panose="02020603050405020304" pitchFamily="18" charset="0"/>
                <a:ea typeface="Times New Roman" panose="02020603050405020304" pitchFamily="18" charset="0"/>
              </a:rPr>
              <a:t>, </a:t>
            </a:r>
            <a:r>
              <a:rPr lang="en-US" sz="1200" i="1" dirty="0">
                <a:solidFill>
                  <a:srgbClr val="222222"/>
                </a:solidFill>
                <a:effectLst/>
                <a:latin typeface="Times New Roman" panose="02020603050405020304" pitchFamily="18" charset="0"/>
                <a:ea typeface="Times New Roman" panose="02020603050405020304" pitchFamily="18" charset="0"/>
              </a:rPr>
              <a:t>38</a:t>
            </a:r>
            <a:r>
              <a:rPr lang="en-US" sz="1200" dirty="0">
                <a:solidFill>
                  <a:srgbClr val="222222"/>
                </a:solidFill>
                <a:effectLst/>
                <a:latin typeface="Times New Roman" panose="02020603050405020304" pitchFamily="18" charset="0"/>
                <a:ea typeface="Times New Roman" panose="02020603050405020304" pitchFamily="18" charset="0"/>
              </a:rPr>
              <a:t>(2), 179.</a:t>
            </a:r>
            <a:endParaRPr lang="en-US" sz="1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1200" dirty="0">
              <a:solidFill>
                <a:srgbClr val="1C1D1E"/>
              </a:solidFill>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1200" dirty="0">
                <a:solidFill>
                  <a:srgbClr val="1C1D1E"/>
                </a:solidFill>
                <a:effectLst/>
                <a:latin typeface="Times New Roman" panose="02020603050405020304" pitchFamily="18" charset="0"/>
                <a:ea typeface="Times New Roman" panose="02020603050405020304" pitchFamily="18" charset="0"/>
              </a:rPr>
              <a:t>Conger, R. D., Wallace, L. E., Sun, Y., Simons, R. L., </a:t>
            </a:r>
            <a:r>
              <a:rPr lang="en-US" sz="1200" dirty="0" err="1">
                <a:solidFill>
                  <a:srgbClr val="1C1D1E"/>
                </a:solidFill>
                <a:effectLst/>
                <a:latin typeface="Times New Roman" panose="02020603050405020304" pitchFamily="18" charset="0"/>
                <a:ea typeface="Times New Roman" panose="02020603050405020304" pitchFamily="18" charset="0"/>
              </a:rPr>
              <a:t>McLoyd</a:t>
            </a:r>
            <a:r>
              <a:rPr lang="en-US" sz="1200" dirty="0">
                <a:solidFill>
                  <a:srgbClr val="1C1D1E"/>
                </a:solidFill>
                <a:effectLst/>
                <a:latin typeface="Times New Roman" panose="02020603050405020304" pitchFamily="18" charset="0"/>
                <a:ea typeface="Times New Roman" panose="02020603050405020304" pitchFamily="18" charset="0"/>
              </a:rPr>
              <a:t>, V. C., &amp; Brody, G. H. (2002). Economic pressure in African American families: A replication and extension of the family stress model. </a:t>
            </a:r>
            <a:r>
              <a:rPr lang="en-US" sz="1200" i="1" dirty="0">
                <a:solidFill>
                  <a:srgbClr val="1C1D1E"/>
                </a:solidFill>
                <a:effectLst/>
                <a:latin typeface="Times New Roman" panose="02020603050405020304" pitchFamily="18" charset="0"/>
                <a:ea typeface="Times New Roman" panose="02020603050405020304" pitchFamily="18" charset="0"/>
              </a:rPr>
              <a:t>Developmental Psychology</a:t>
            </a:r>
            <a:r>
              <a:rPr lang="en-US" sz="1200" dirty="0">
                <a:solidFill>
                  <a:srgbClr val="1C1D1E"/>
                </a:solidFill>
                <a:effectLst/>
                <a:latin typeface="Times New Roman" panose="02020603050405020304" pitchFamily="18" charset="0"/>
                <a:ea typeface="Times New Roman" panose="02020603050405020304" pitchFamily="18" charset="0"/>
              </a:rPr>
              <a:t>, 38(2), 179– 193.</a:t>
            </a:r>
          </a:p>
          <a:p>
            <a:pPr marL="0" marR="0" indent="0">
              <a:spcBef>
                <a:spcPts val="0"/>
              </a:spcBef>
              <a:spcAft>
                <a:spcPts val="0"/>
              </a:spcAft>
              <a:buNone/>
            </a:pPr>
            <a:endParaRPr lang="en-US" sz="1200" dirty="0">
              <a:solidFill>
                <a:srgbClr val="1C1D1E"/>
              </a:solidFill>
              <a:latin typeface="Times New Roman" panose="02020603050405020304" pitchFamily="18" charset="0"/>
              <a:ea typeface="Calibri" panose="020F0502020204030204" pitchFamily="34" charset="0"/>
            </a:endParaRPr>
          </a:p>
          <a:p>
            <a:pPr marL="0" indent="0">
              <a:spcBef>
                <a:spcPts val="0"/>
              </a:spcBef>
              <a:buNone/>
            </a:pPr>
            <a:r>
              <a:rPr lang="en-US" sz="1200" dirty="0">
                <a:effectLst/>
                <a:latin typeface="Times New Roman" panose="02020603050405020304" pitchFamily="18" charset="0"/>
                <a:ea typeface="Times New Roman" panose="02020603050405020304" pitchFamily="18" charset="0"/>
              </a:rPr>
              <a:t>Dettlaff, A.J., Boyd, R., Merritt, D., Plummer, J.A. &amp; Simon, J.D. (2021).  Racial bias, poverty, and the notion of evidence. </a:t>
            </a:r>
            <a:r>
              <a:rPr lang="en-US" sz="1200" i="1" dirty="0">
                <a:effectLst/>
                <a:latin typeface="Times New Roman" panose="02020603050405020304" pitchFamily="18" charset="0"/>
                <a:ea typeface="Times New Roman" panose="02020603050405020304" pitchFamily="18" charset="0"/>
              </a:rPr>
              <a:t>Child Welfare, 99(3),</a:t>
            </a:r>
            <a:r>
              <a:rPr lang="en-US" sz="1200" dirty="0">
                <a:effectLst/>
                <a:latin typeface="Times New Roman" panose="02020603050405020304" pitchFamily="18" charset="0"/>
                <a:ea typeface="Times New Roman" panose="02020603050405020304" pitchFamily="18" charset="0"/>
              </a:rPr>
              <a:t> 61-89.</a:t>
            </a:r>
          </a:p>
          <a:p>
            <a:pPr marL="0" marR="0" indent="0">
              <a:spcBef>
                <a:spcPts val="0"/>
              </a:spcBef>
              <a:spcAft>
                <a:spcPts val="0"/>
              </a:spcAft>
              <a:buNone/>
            </a:pPr>
            <a:endParaRPr lang="en-US" sz="1200" dirty="0">
              <a:solidFill>
                <a:srgbClr val="000000"/>
              </a:solidFill>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1200" dirty="0">
                <a:solidFill>
                  <a:srgbClr val="000000"/>
                </a:solidFill>
                <a:effectLst/>
                <a:latin typeface="Times New Roman" panose="02020603050405020304" pitchFamily="18" charset="0"/>
                <a:ea typeface="Times New Roman" panose="02020603050405020304" pitchFamily="18" charset="0"/>
              </a:rPr>
              <a:t>Drake, B. &amp; </a:t>
            </a:r>
            <a:r>
              <a:rPr lang="en-US" sz="1200" dirty="0" err="1">
                <a:solidFill>
                  <a:srgbClr val="000000"/>
                </a:solidFill>
                <a:effectLst/>
                <a:latin typeface="Times New Roman" panose="02020603050405020304" pitchFamily="18" charset="0"/>
                <a:ea typeface="Times New Roman" panose="02020603050405020304" pitchFamily="18" charset="0"/>
              </a:rPr>
              <a:t>Zuravin</a:t>
            </a:r>
            <a:r>
              <a:rPr lang="en-US" sz="1200" dirty="0">
                <a:solidFill>
                  <a:srgbClr val="000000"/>
                </a:solidFill>
                <a:effectLst/>
                <a:latin typeface="Times New Roman" panose="02020603050405020304" pitchFamily="18" charset="0"/>
                <a:ea typeface="Times New Roman" panose="02020603050405020304" pitchFamily="18" charset="0"/>
              </a:rPr>
              <a:t>, S. 1998. Bias in child maltreatment reporting: Revisiting the myth of classlessness.” </a:t>
            </a:r>
            <a:r>
              <a:rPr lang="en-US" sz="1200" i="1" dirty="0">
                <a:solidFill>
                  <a:srgbClr val="000000"/>
                </a:solidFill>
                <a:effectLst/>
                <a:latin typeface="Times New Roman" panose="02020603050405020304" pitchFamily="18" charset="0"/>
                <a:ea typeface="Times New Roman" panose="02020603050405020304" pitchFamily="18" charset="0"/>
              </a:rPr>
              <a:t>American Journal of Orthopsychiatry</a:t>
            </a:r>
            <a:r>
              <a:rPr lang="en-US" sz="1200" dirty="0">
                <a:solidFill>
                  <a:srgbClr val="000000"/>
                </a:solidFill>
                <a:effectLst/>
                <a:latin typeface="Times New Roman" panose="02020603050405020304" pitchFamily="18" charset="0"/>
                <a:ea typeface="Times New Roman" panose="02020603050405020304" pitchFamily="18" charset="0"/>
              </a:rPr>
              <a:t> 68 (2): 295–304.</a:t>
            </a:r>
            <a:endParaRPr lang="en-US" sz="1200" dirty="0">
              <a:solidFill>
                <a:srgbClr val="000000"/>
              </a:solidFill>
              <a:latin typeface="Times New Roman" panose="02020603050405020304" pitchFamily="18" charset="0"/>
              <a:ea typeface="Calibri" panose="020F0502020204030204" pitchFamily="34" charset="0"/>
            </a:endParaRPr>
          </a:p>
          <a:p>
            <a:pPr marL="0" indent="0">
              <a:spcBef>
                <a:spcPts val="0"/>
              </a:spcBef>
              <a:buNone/>
            </a:pP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spcBef>
                <a:spcPts val="0"/>
              </a:spcBef>
              <a:buNone/>
            </a:pPr>
            <a:r>
              <a:rPr lang="en-US" sz="1200" dirty="0">
                <a:solidFill>
                  <a:srgbClr val="222222"/>
                </a:solidFill>
                <a:effectLst/>
                <a:latin typeface="Times New Roman" panose="02020603050405020304" pitchFamily="18" charset="0"/>
                <a:ea typeface="Times New Roman" panose="02020603050405020304" pitchFamily="18" charset="0"/>
              </a:rPr>
              <a:t>Duthie, D., </a:t>
            </a:r>
            <a:r>
              <a:rPr lang="en-US" sz="1200" dirty="0" err="1">
                <a:solidFill>
                  <a:srgbClr val="222222"/>
                </a:solidFill>
                <a:effectLst/>
                <a:latin typeface="Times New Roman" panose="02020603050405020304" pitchFamily="18" charset="0"/>
                <a:ea typeface="Times New Roman" panose="02020603050405020304" pitchFamily="18" charset="0"/>
              </a:rPr>
              <a:t>Steinhauer</a:t>
            </a:r>
            <a:r>
              <a:rPr lang="en-US" sz="1200" dirty="0">
                <a:solidFill>
                  <a:srgbClr val="222222"/>
                </a:solidFill>
                <a:effectLst/>
                <a:latin typeface="Times New Roman" panose="02020603050405020304" pitchFamily="18" charset="0"/>
                <a:ea typeface="Times New Roman" panose="02020603050405020304" pitchFamily="18" charset="0"/>
              </a:rPr>
              <a:t>, S., </a:t>
            </a:r>
            <a:r>
              <a:rPr lang="en-US" sz="1200" dirty="0" err="1">
                <a:solidFill>
                  <a:srgbClr val="222222"/>
                </a:solidFill>
                <a:effectLst/>
                <a:latin typeface="Times New Roman" panose="02020603050405020304" pitchFamily="18" charset="0"/>
                <a:ea typeface="Times New Roman" panose="02020603050405020304" pitchFamily="18" charset="0"/>
              </a:rPr>
              <a:t>Twinn</a:t>
            </a:r>
            <a:r>
              <a:rPr lang="en-US" sz="1200" dirty="0">
                <a:solidFill>
                  <a:srgbClr val="222222"/>
                </a:solidFill>
                <a:effectLst/>
                <a:latin typeface="Times New Roman" panose="02020603050405020304" pitchFamily="18" charset="0"/>
                <a:ea typeface="Times New Roman" panose="02020603050405020304" pitchFamily="18" charset="0"/>
              </a:rPr>
              <a:t>, C., </a:t>
            </a:r>
            <a:r>
              <a:rPr lang="en-US" sz="1200" dirty="0" err="1">
                <a:solidFill>
                  <a:srgbClr val="222222"/>
                </a:solidFill>
                <a:effectLst/>
                <a:latin typeface="Times New Roman" panose="02020603050405020304" pitchFamily="18" charset="0"/>
                <a:ea typeface="Times New Roman" panose="02020603050405020304" pitchFamily="18" charset="0"/>
              </a:rPr>
              <a:t>Steinhauer</a:t>
            </a:r>
            <a:r>
              <a:rPr lang="en-US" sz="1200" dirty="0">
                <a:solidFill>
                  <a:srgbClr val="222222"/>
                </a:solidFill>
                <a:effectLst/>
                <a:latin typeface="Times New Roman" panose="02020603050405020304" pitchFamily="18" charset="0"/>
                <a:ea typeface="Times New Roman" panose="02020603050405020304" pitchFamily="18" charset="0"/>
              </a:rPr>
              <a:t>, V., &amp; </a:t>
            </a:r>
            <a:r>
              <a:rPr lang="en-US" sz="1200" dirty="0" err="1">
                <a:solidFill>
                  <a:srgbClr val="222222"/>
                </a:solidFill>
                <a:effectLst/>
                <a:latin typeface="Times New Roman" panose="02020603050405020304" pitchFamily="18" charset="0"/>
                <a:ea typeface="Times New Roman" panose="02020603050405020304" pitchFamily="18" charset="0"/>
              </a:rPr>
              <a:t>Lonne</a:t>
            </a:r>
            <a:r>
              <a:rPr lang="en-US" sz="1200" dirty="0">
                <a:solidFill>
                  <a:srgbClr val="222222"/>
                </a:solidFill>
                <a:effectLst/>
                <a:latin typeface="Times New Roman" panose="02020603050405020304" pitchFamily="18" charset="0"/>
                <a:ea typeface="Times New Roman" panose="02020603050405020304" pitchFamily="18" charset="0"/>
              </a:rPr>
              <a:t>, B. (2019). Understanding trauma and child maltreatment experienced in indigenous communities. In </a:t>
            </a:r>
            <a:r>
              <a:rPr lang="en-US" sz="1200" i="1" dirty="0">
                <a:solidFill>
                  <a:srgbClr val="222222"/>
                </a:solidFill>
                <a:effectLst/>
                <a:latin typeface="Times New Roman" panose="02020603050405020304" pitchFamily="18" charset="0"/>
                <a:ea typeface="Times New Roman" panose="02020603050405020304" pitchFamily="18" charset="0"/>
              </a:rPr>
              <a:t>Re-visioning public health approaches for protecting children</a:t>
            </a:r>
            <a:r>
              <a:rPr lang="en-US" sz="1200" dirty="0">
                <a:solidFill>
                  <a:srgbClr val="222222"/>
                </a:solidFill>
                <a:effectLst/>
                <a:latin typeface="Times New Roman" panose="02020603050405020304" pitchFamily="18" charset="0"/>
                <a:ea typeface="Times New Roman" panose="02020603050405020304" pitchFamily="18" charset="0"/>
              </a:rPr>
              <a:t> (pp. 327-347). Springer.</a:t>
            </a:r>
          </a:p>
          <a:p>
            <a:pPr marL="0" indent="0">
              <a:spcBef>
                <a:spcPts val="0"/>
              </a:spcBef>
              <a:buNone/>
            </a:pPr>
            <a:endParaRPr lang="en-US" sz="1200" dirty="0">
              <a:solidFill>
                <a:srgbClr val="222222"/>
              </a:solidFill>
              <a:effectLst/>
              <a:latin typeface="Times New Roman" panose="02020603050405020304" pitchFamily="18" charset="0"/>
              <a:ea typeface="Times New Roman" panose="02020603050405020304" pitchFamily="18" charset="0"/>
            </a:endParaRPr>
          </a:p>
          <a:p>
            <a:pPr marL="0" indent="0">
              <a:spcBef>
                <a:spcPts val="0"/>
              </a:spcBef>
              <a:buNone/>
            </a:pPr>
            <a:r>
              <a:rPr lang="en-US" sz="1200" dirty="0">
                <a:effectLst/>
                <a:latin typeface="Times New Roman" panose="02020603050405020304" pitchFamily="18" charset="0"/>
                <a:ea typeface="Times New Roman" panose="02020603050405020304" pitchFamily="18" charset="0"/>
              </a:rPr>
              <a:t>Font, S.A. &amp; Maguire-Jack, K. (2020). It’s not “Just poverty”:  Educational, social and economic functioning among young adults exposed to childhood neglect, abuse, and poverty. Child Abuse &amp; Neglect, 101, 104356.</a:t>
            </a:r>
          </a:p>
          <a:p>
            <a:pPr marL="0" indent="0">
              <a:spcBef>
                <a:spcPts val="0"/>
              </a:spcBef>
              <a:buNone/>
            </a:pP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spcBef>
                <a:spcPts val="0"/>
              </a:spcBef>
              <a:buNone/>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Gard, A.M.,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McLoyd</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V.C., Mitchell, C. &amp; Hyde, L.W. (2020).  Evaluation of a longitudinal family stress model in a population-based cohort.  </a:t>
            </a:r>
            <a:r>
              <a:rPr lang="en-US" sz="1200" i="1" dirty="0">
                <a:effectLst/>
                <a:latin typeface="Times New Roman" panose="02020603050405020304" pitchFamily="18" charset="0"/>
                <a:ea typeface="Times New Roman" panose="02020603050405020304" pitchFamily="18" charset="0"/>
                <a:cs typeface="Times New Roman" panose="02020603050405020304" pitchFamily="18" charset="0"/>
              </a:rPr>
              <a:t>Social Development, 29(4)</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1155-1175.</a:t>
            </a:r>
          </a:p>
          <a:p>
            <a:pPr marL="0" indent="0">
              <a:spcBef>
                <a:spcPts val="0"/>
              </a:spcBef>
              <a:buNone/>
            </a:pPr>
            <a:endParaRPr lang="en-US" sz="12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spcBef>
                <a:spcPts val="0"/>
              </a:spcBef>
              <a:buNone/>
            </a:pPr>
            <a:r>
              <a:rPr lang="en-US" sz="1200" dirty="0">
                <a:effectLst/>
                <a:latin typeface="Times New Roman" panose="02020603050405020304" pitchFamily="18" charset="0"/>
                <a:ea typeface="Times New Roman" panose="02020603050405020304" pitchFamily="18" charset="0"/>
              </a:rPr>
              <a:t>Garland, A. F., Ellis‐MacLeod, E., Landsverk, J. A., Ganger, W., &amp; Johnson, I. (1998). Minority populations in the child welfare system: The visibility hypothesis reexamined. </a:t>
            </a:r>
            <a:r>
              <a:rPr lang="en-US" sz="1200" i="1" dirty="0">
                <a:effectLst/>
                <a:latin typeface="Times New Roman" panose="02020603050405020304" pitchFamily="18" charset="0"/>
                <a:ea typeface="Times New Roman" panose="02020603050405020304" pitchFamily="18" charset="0"/>
              </a:rPr>
              <a:t>American Journal of Orthopsychiatry</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68</a:t>
            </a:r>
            <a:r>
              <a:rPr lang="en-US" sz="1200" dirty="0">
                <a:effectLst/>
                <a:latin typeface="Times New Roman" panose="02020603050405020304" pitchFamily="18" charset="0"/>
                <a:ea typeface="Times New Roman" panose="02020603050405020304" pitchFamily="18" charset="0"/>
              </a:rPr>
              <a:t>(1), 142-146.</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spcBef>
                <a:spcPts val="0"/>
              </a:spcBef>
              <a:buNone/>
            </a:pPr>
            <a:endPar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457200" indent="0">
              <a:spcBef>
                <a:spcPts val="0"/>
              </a:spcBef>
              <a:spcAft>
                <a:spcPts val="0"/>
              </a:spcAft>
              <a:buNone/>
            </a:pPr>
            <a:r>
              <a:rPr lang="en-US" sz="1200" dirty="0">
                <a:effectLst/>
                <a:latin typeface="Times New Roman" panose="02020603050405020304" pitchFamily="18" charset="0"/>
                <a:ea typeface="Times New Roman" panose="02020603050405020304" pitchFamily="18" charset="0"/>
              </a:rPr>
              <a:t>Hill, R. B. (2004). Institutional racism in child welfare. </a:t>
            </a:r>
            <a:r>
              <a:rPr lang="en-US" sz="1200" i="1" dirty="0">
                <a:effectLst/>
                <a:latin typeface="Times New Roman" panose="02020603050405020304" pitchFamily="18" charset="0"/>
                <a:ea typeface="Times New Roman" panose="02020603050405020304" pitchFamily="18" charset="0"/>
              </a:rPr>
              <a:t>Race and Society</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7</a:t>
            </a:r>
            <a:r>
              <a:rPr lang="en-US" sz="1200" dirty="0">
                <a:effectLst/>
                <a:latin typeface="Times New Roman" panose="02020603050405020304" pitchFamily="18" charset="0"/>
                <a:ea typeface="Times New Roman" panose="02020603050405020304" pitchFamily="18" charset="0"/>
              </a:rPr>
              <a:t>(1), 17-33.</a:t>
            </a:r>
          </a:p>
          <a:p>
            <a:pPr marL="0" marR="457200" indent="0">
              <a:spcBef>
                <a:spcPts val="0"/>
              </a:spcBef>
              <a:spcAft>
                <a:spcPts val="0"/>
              </a:spcAft>
              <a:buNone/>
            </a:pPr>
            <a:r>
              <a:rPr lang="en-US" sz="1200" dirty="0">
                <a:effectLst/>
                <a:latin typeface="Times New Roman" panose="02020603050405020304" pitchFamily="18" charset="0"/>
                <a:ea typeface="Times New Roman" panose="02020603050405020304" pitchFamily="18" charset="0"/>
              </a:rPr>
              <a:t> </a:t>
            </a:r>
          </a:p>
          <a:p>
            <a:pPr marL="0" marR="457200" indent="0">
              <a:spcBef>
                <a:spcPts val="0"/>
              </a:spcBef>
              <a:spcAft>
                <a:spcPts val="0"/>
              </a:spcAft>
              <a:buNone/>
            </a:pPr>
            <a:r>
              <a:rPr lang="en-US" sz="1200" dirty="0">
                <a:effectLst/>
                <a:latin typeface="Times New Roman" panose="02020603050405020304" pitchFamily="18" charset="0"/>
                <a:ea typeface="Times New Roman" panose="02020603050405020304" pitchFamily="18" charset="0"/>
              </a:rPr>
              <a:t>Hogan, P. T., &amp; Siu, S. F. (1988). Minority children and the child welfare system: An historical perspective. Social Work, 33(6), 493-498.</a:t>
            </a:r>
          </a:p>
          <a:p>
            <a:pPr marL="0" indent="0">
              <a:spcBef>
                <a:spcPts val="0"/>
              </a:spcBef>
              <a:buNone/>
            </a:pPr>
            <a:endPar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spcBef>
                <a:spcPts val="0"/>
              </a:spcBef>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Institute of Medicine and National Research Council (2014). </a:t>
            </a:r>
            <a:r>
              <a:rPr lang="en-US"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New Directions in Child Abuse and Neglect Research.</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Washington, D.C.:  The National Academies Press.</a:t>
            </a:r>
          </a:p>
          <a:p>
            <a:pPr marL="0" indent="0">
              <a:spcBef>
                <a:spcPts val="0"/>
              </a:spcBef>
              <a:buNone/>
            </a:pPr>
            <a:endParaRPr lang="en-US" sz="1200" dirty="0">
              <a:effectLst/>
              <a:latin typeface="Times New Roman" panose="02020603050405020304" pitchFamily="18" charset="0"/>
              <a:ea typeface="Times New Roman" panose="02020603050405020304" pitchFamily="18" charset="0"/>
            </a:endParaRPr>
          </a:p>
          <a:p>
            <a:pPr marL="0" indent="0">
              <a:spcBef>
                <a:spcPts val="0"/>
              </a:spcBef>
              <a:buNone/>
            </a:pPr>
            <a:endParaRPr lang="en-US"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400" dirty="0">
              <a:solidFill>
                <a:srgbClr val="000000"/>
              </a:solidFill>
              <a:latin typeface="Times New Roman" panose="02020603050405020304" pitchFamily="18" charset="0"/>
              <a:ea typeface="Calibri" panose="020F0502020204030204" pitchFamily="34" charset="0"/>
            </a:endParaRPr>
          </a:p>
          <a:p>
            <a:pPr marL="0" marR="0" indent="0">
              <a:spcBef>
                <a:spcPts val="0"/>
              </a:spcBef>
              <a:spcAft>
                <a:spcPts val="0"/>
              </a:spcAft>
              <a:buNone/>
            </a:pPr>
            <a:endParaRPr lang="en-US" sz="1400" dirty="0">
              <a:solidFill>
                <a:srgbClr val="000000"/>
              </a:solidFill>
              <a:latin typeface="Times New Roman" panose="02020603050405020304" pitchFamily="18" charset="0"/>
              <a:ea typeface="Calibri" panose="020F0502020204030204" pitchFamily="34" charset="0"/>
            </a:endParaRPr>
          </a:p>
          <a:p>
            <a:pPr marL="0" marR="0" indent="0">
              <a:spcBef>
                <a:spcPts val="0"/>
              </a:spcBef>
              <a:spcAft>
                <a:spcPts val="0"/>
              </a:spcAft>
              <a:buNone/>
            </a:pPr>
            <a:endParaRPr lang="en-US" sz="1200" dirty="0">
              <a:solidFill>
                <a:srgbClr val="000000"/>
              </a:solidFill>
              <a:effectLst/>
              <a:latin typeface="Arial" panose="020B0604020202020204" pitchFamily="34" charset="0"/>
              <a:ea typeface="Calibri" panose="020F0502020204030204" pitchFamily="34" charset="0"/>
            </a:endParaRPr>
          </a:p>
          <a:p>
            <a:pPr marL="0" indent="0">
              <a:buNone/>
            </a:pPr>
            <a:endParaRPr lang="en-US" sz="1200" dirty="0"/>
          </a:p>
        </p:txBody>
      </p:sp>
    </p:spTree>
    <p:extLst>
      <p:ext uri="{BB962C8B-B14F-4D97-AF65-F5344CB8AC3E}">
        <p14:creationId xmlns:p14="http://schemas.microsoft.com/office/powerpoint/2010/main" val="171860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92005-060D-1D9F-6E43-1CDA4C51F6AE}"/>
              </a:ext>
            </a:extLst>
          </p:cNvPr>
          <p:cNvSpPr>
            <a:spLocks noGrp="1"/>
          </p:cNvSpPr>
          <p:nvPr>
            <p:ph type="title"/>
          </p:nvPr>
        </p:nvSpPr>
        <p:spPr>
          <a:xfrm>
            <a:off x="283395" y="97997"/>
            <a:ext cx="10515600" cy="477356"/>
          </a:xfrm>
        </p:spPr>
        <p:txBody>
          <a:bodyPr>
            <a:normAutofit/>
          </a:bodyPr>
          <a:lstStyle/>
          <a:p>
            <a:r>
              <a:rPr lang="en-US" sz="2000" b="1" dirty="0"/>
              <a:t>References, continued</a:t>
            </a:r>
          </a:p>
        </p:txBody>
      </p:sp>
      <p:sp>
        <p:nvSpPr>
          <p:cNvPr id="3" name="Content Placeholder 2">
            <a:extLst>
              <a:ext uri="{FF2B5EF4-FFF2-40B4-BE49-F238E27FC236}">
                <a16:creationId xmlns:a16="http://schemas.microsoft.com/office/drawing/2014/main" id="{0DF1C831-1B53-92F2-0C61-54FC36335E93}"/>
              </a:ext>
            </a:extLst>
          </p:cNvPr>
          <p:cNvSpPr>
            <a:spLocks noGrp="1"/>
          </p:cNvSpPr>
          <p:nvPr>
            <p:ph idx="1"/>
          </p:nvPr>
        </p:nvSpPr>
        <p:spPr>
          <a:xfrm>
            <a:off x="283395" y="493160"/>
            <a:ext cx="11778466" cy="6164494"/>
          </a:xfrm>
        </p:spPr>
        <p:txBody>
          <a:bodyPr>
            <a:normAutofit/>
          </a:bodyPr>
          <a:lstStyle/>
          <a:p>
            <a:pPr marL="0" indent="0">
              <a:spcBef>
                <a:spcPts val="0"/>
              </a:spcBef>
              <a:buNone/>
            </a:pPr>
            <a:r>
              <a:rPr lang="en-US" sz="1100" dirty="0" err="1">
                <a:effectLst/>
                <a:latin typeface="Times New Roman" panose="02020603050405020304" pitchFamily="18" charset="0"/>
                <a:ea typeface="Times New Roman" panose="02020603050405020304" pitchFamily="18" charset="0"/>
              </a:rPr>
              <a:t>Keddell</a:t>
            </a:r>
            <a:r>
              <a:rPr lang="en-US" sz="1100" dirty="0">
                <a:effectLst/>
                <a:latin typeface="Times New Roman" panose="02020603050405020304" pitchFamily="18" charset="0"/>
                <a:ea typeface="Times New Roman" panose="02020603050405020304" pitchFamily="18" charset="0"/>
              </a:rPr>
              <a:t>, E., &amp; </a:t>
            </a:r>
            <a:r>
              <a:rPr lang="en-US" sz="1100" dirty="0" err="1">
                <a:effectLst/>
                <a:latin typeface="Times New Roman" panose="02020603050405020304" pitchFamily="18" charset="0"/>
                <a:ea typeface="Times New Roman" panose="02020603050405020304" pitchFamily="18" charset="0"/>
              </a:rPr>
              <a:t>Hyslop</a:t>
            </a:r>
            <a:r>
              <a:rPr lang="en-US" sz="1100" dirty="0">
                <a:effectLst/>
                <a:latin typeface="Times New Roman" panose="02020603050405020304" pitchFamily="18" charset="0"/>
                <a:ea typeface="Times New Roman" panose="02020603050405020304" pitchFamily="18" charset="0"/>
              </a:rPr>
              <a:t>, I. (2019). Ethnic inequalities in child welfare: The role of practitioner risk perceptions. </a:t>
            </a:r>
            <a:r>
              <a:rPr lang="en-US" sz="1100" i="1" dirty="0">
                <a:effectLst/>
                <a:latin typeface="Times New Roman" panose="02020603050405020304" pitchFamily="18" charset="0"/>
                <a:ea typeface="Times New Roman" panose="02020603050405020304" pitchFamily="18" charset="0"/>
              </a:rPr>
              <a:t>Child &amp; Family Social Work</a:t>
            </a:r>
            <a:r>
              <a:rPr lang="en-US" sz="1100"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24</a:t>
            </a:r>
            <a:r>
              <a:rPr lang="en-US" sz="1100" dirty="0">
                <a:effectLst/>
                <a:latin typeface="Times New Roman" panose="02020603050405020304" pitchFamily="18" charset="0"/>
                <a:ea typeface="Times New Roman" panose="02020603050405020304" pitchFamily="18" charset="0"/>
              </a:rPr>
              <a:t>(4), 409-420.</a:t>
            </a:r>
          </a:p>
          <a:p>
            <a:pPr marL="0" indent="0">
              <a:spcBef>
                <a:spcPts val="0"/>
              </a:spcBef>
              <a:buNone/>
            </a:pPr>
            <a:endParaRPr lang="en-US" sz="1100" dirty="0">
              <a:effectLst/>
              <a:latin typeface="Times New Roman" panose="02020603050405020304" pitchFamily="18" charset="0"/>
              <a:ea typeface="Times New Roman" panose="02020603050405020304" pitchFamily="18" charset="0"/>
            </a:endParaRPr>
          </a:p>
          <a:p>
            <a:pPr marL="0" indent="0">
              <a:spcBef>
                <a:spcPts val="0"/>
              </a:spcBef>
              <a:buNone/>
            </a:pPr>
            <a:r>
              <a:rPr lang="en-US" sz="1100" dirty="0">
                <a:effectLst/>
                <a:latin typeface="Times New Roman" panose="02020603050405020304" pitchFamily="18" charset="0"/>
                <a:ea typeface="Times New Roman" panose="02020603050405020304" pitchFamily="18" charset="0"/>
              </a:rPr>
              <a:t>Lanier, P., Maguire-Jack, K., Walsh, T., Drake, B., &amp; Hubel, G. (2014). Race and ethnic differences in early childhood maltreatment in the United States. </a:t>
            </a:r>
            <a:r>
              <a:rPr lang="en-US" sz="1100" i="1" dirty="0">
                <a:effectLst/>
                <a:latin typeface="Times New Roman" panose="02020603050405020304" pitchFamily="18" charset="0"/>
                <a:ea typeface="Times New Roman" panose="02020603050405020304" pitchFamily="18" charset="0"/>
              </a:rPr>
              <a:t>Journal of Developmental &amp; Behavioral Pediatrics</a:t>
            </a:r>
            <a:r>
              <a:rPr lang="en-US" sz="1100"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35</a:t>
            </a:r>
            <a:r>
              <a:rPr lang="en-US" sz="1100" dirty="0">
                <a:effectLst/>
                <a:latin typeface="Times New Roman" panose="02020603050405020304" pitchFamily="18" charset="0"/>
                <a:ea typeface="Times New Roman" panose="02020603050405020304" pitchFamily="18" charset="0"/>
              </a:rPr>
              <a:t>(7), 419-426.</a:t>
            </a:r>
            <a:endPar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spcBef>
                <a:spcPts val="0"/>
              </a:spcBef>
              <a:buNone/>
            </a:pPr>
            <a:endParaRPr lang="en-US" sz="1100" dirty="0">
              <a:solidFill>
                <a:srgbClr val="000000"/>
              </a:solidFill>
              <a:effectLst/>
              <a:latin typeface="Times New Roman" panose="02020603050405020304" pitchFamily="18" charset="0"/>
              <a:ea typeface="Calibri" panose="020F0502020204030204" pitchFamily="34" charset="0"/>
            </a:endParaRPr>
          </a:p>
          <a:p>
            <a:pPr marL="0" indent="0">
              <a:spcBef>
                <a:spcPts val="0"/>
              </a:spcBef>
              <a:buNone/>
            </a:pPr>
            <a:r>
              <a:rPr lang="en-US" sz="1100" dirty="0">
                <a:solidFill>
                  <a:srgbClr val="000000"/>
                </a:solidFill>
                <a:effectLst/>
                <a:latin typeface="Times New Roman" panose="02020603050405020304" pitchFamily="18" charset="0"/>
                <a:ea typeface="Calibri" panose="020F0502020204030204" pitchFamily="34" charset="0"/>
              </a:rPr>
              <a:t>Merritt, D.H. (2021). Lived experiences of racism among child welfare-involved parents. </a:t>
            </a:r>
            <a:r>
              <a:rPr lang="en-US" sz="1100" i="1" dirty="0">
                <a:solidFill>
                  <a:srgbClr val="000000"/>
                </a:solidFill>
                <a:effectLst/>
                <a:latin typeface="Times New Roman" panose="02020603050405020304" pitchFamily="18" charset="0"/>
                <a:ea typeface="Calibri" panose="020F0502020204030204" pitchFamily="34" charset="0"/>
              </a:rPr>
              <a:t>Race and Social Problems, 13</a:t>
            </a:r>
            <a:r>
              <a:rPr lang="en-US" sz="1100" dirty="0">
                <a:solidFill>
                  <a:srgbClr val="000000"/>
                </a:solidFill>
                <a:effectLst/>
                <a:latin typeface="Times New Roman" panose="02020603050405020304" pitchFamily="18" charset="0"/>
                <a:ea typeface="Calibri" panose="020F0502020204030204" pitchFamily="34" charset="0"/>
              </a:rPr>
              <a:t>, 63-72.</a:t>
            </a:r>
          </a:p>
          <a:p>
            <a:pPr marL="0" indent="0">
              <a:spcBef>
                <a:spcPts val="0"/>
              </a:spcBef>
              <a:buNone/>
            </a:pPr>
            <a:endParaRPr lang="en-US" sz="1100" dirty="0">
              <a:solidFill>
                <a:srgbClr val="000000"/>
              </a:solidFill>
              <a:effectLst/>
              <a:latin typeface="Times New Roman" panose="02020603050405020304" pitchFamily="18" charset="0"/>
              <a:ea typeface="Calibri" panose="020F0502020204030204" pitchFamily="34" charset="0"/>
            </a:endParaRPr>
          </a:p>
          <a:p>
            <a:pPr marL="0" indent="0">
              <a:spcBef>
                <a:spcPts val="0"/>
              </a:spcBef>
              <a:buNone/>
            </a:pPr>
            <a:r>
              <a:rPr lang="en-US" sz="1100" dirty="0" err="1">
                <a:solidFill>
                  <a:srgbClr val="000000"/>
                </a:solidFill>
                <a:effectLst/>
                <a:latin typeface="Times New Roman" panose="02020603050405020304" pitchFamily="18" charset="0"/>
                <a:ea typeface="Calibri" panose="020F0502020204030204" pitchFamily="34" charset="0"/>
              </a:rPr>
              <a:t>Mersky</a:t>
            </a:r>
            <a:r>
              <a:rPr lang="en-US" sz="1100" dirty="0">
                <a:solidFill>
                  <a:srgbClr val="000000"/>
                </a:solidFill>
                <a:effectLst/>
                <a:latin typeface="Times New Roman" panose="02020603050405020304" pitchFamily="18" charset="0"/>
                <a:ea typeface="Calibri" panose="020F0502020204030204" pitchFamily="34" charset="0"/>
              </a:rPr>
              <a:t>, J.P., Choi, C., Plummer Lee, C. &amp; </a:t>
            </a:r>
            <a:r>
              <a:rPr lang="en-US" sz="1100" dirty="0" err="1">
                <a:solidFill>
                  <a:srgbClr val="000000"/>
                </a:solidFill>
                <a:effectLst/>
                <a:latin typeface="Times New Roman" panose="02020603050405020304" pitchFamily="18" charset="0"/>
                <a:ea typeface="Calibri" panose="020F0502020204030204" pitchFamily="34" charset="0"/>
              </a:rPr>
              <a:t>Janszewski</a:t>
            </a:r>
            <a:r>
              <a:rPr lang="en-US" sz="1100" dirty="0">
                <a:solidFill>
                  <a:srgbClr val="000000"/>
                </a:solidFill>
                <a:effectLst/>
                <a:latin typeface="Times New Roman" panose="02020603050405020304" pitchFamily="18" charset="0"/>
                <a:ea typeface="Calibri" panose="020F0502020204030204" pitchFamily="34" charset="0"/>
              </a:rPr>
              <a:t>, C.E. (2021).  Disparities in adverse childhood experiences by race/ethnicity, gender, and economic status:  Intersectional analysis of a nationally representative sample.  </a:t>
            </a:r>
            <a:r>
              <a:rPr lang="en-US" sz="1100" i="1" dirty="0">
                <a:solidFill>
                  <a:srgbClr val="000000"/>
                </a:solidFill>
                <a:effectLst/>
                <a:latin typeface="Times New Roman" panose="02020603050405020304" pitchFamily="18" charset="0"/>
                <a:ea typeface="Calibri" panose="020F0502020204030204" pitchFamily="34" charset="0"/>
              </a:rPr>
              <a:t>Child Abuse &amp; Neglect, 117</a:t>
            </a:r>
            <a:r>
              <a:rPr lang="en-US" sz="1100" dirty="0">
                <a:solidFill>
                  <a:srgbClr val="000000"/>
                </a:solidFill>
                <a:effectLst/>
                <a:latin typeface="Times New Roman" panose="02020603050405020304" pitchFamily="18" charset="0"/>
                <a:ea typeface="Calibri" panose="020F0502020204030204" pitchFamily="34" charset="0"/>
              </a:rPr>
              <a:t>, 105066.</a:t>
            </a:r>
          </a:p>
          <a:p>
            <a:pPr marL="0" indent="0">
              <a:spcBef>
                <a:spcPts val="0"/>
              </a:spcBef>
              <a:buNone/>
            </a:pPr>
            <a:endParaRPr lang="en-US" sz="1100" dirty="0">
              <a:effectLst/>
              <a:latin typeface="Times New Roman" panose="02020603050405020304" pitchFamily="18" charset="0"/>
              <a:ea typeface="Times New Roman" panose="02020603050405020304" pitchFamily="18" charset="0"/>
            </a:endParaRPr>
          </a:p>
          <a:p>
            <a:pPr marL="0" indent="0">
              <a:spcBef>
                <a:spcPts val="0"/>
              </a:spcBef>
              <a:buNone/>
            </a:pPr>
            <a:r>
              <a:rPr lang="en-US" sz="1100" dirty="0">
                <a:effectLst/>
                <a:latin typeface="Times New Roman" panose="02020603050405020304" pitchFamily="18" charset="0"/>
                <a:ea typeface="Times New Roman" panose="02020603050405020304" pitchFamily="18" charset="0"/>
              </a:rPr>
              <a:t>Morton, T. D. (1999). The increasing colorization of America’s child welfare system: The overrepresentation of African American children. </a:t>
            </a:r>
            <a:r>
              <a:rPr lang="en-US" sz="1100" i="1" dirty="0">
                <a:effectLst/>
                <a:latin typeface="Times New Roman" panose="02020603050405020304" pitchFamily="18" charset="0"/>
                <a:ea typeface="Times New Roman" panose="02020603050405020304" pitchFamily="18" charset="0"/>
              </a:rPr>
              <a:t>Policy and Practice</a:t>
            </a:r>
            <a:r>
              <a:rPr lang="en-US" sz="1100"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57</a:t>
            </a:r>
            <a:r>
              <a:rPr lang="en-US" sz="1100" dirty="0">
                <a:effectLst/>
                <a:latin typeface="Times New Roman" panose="02020603050405020304" pitchFamily="18" charset="0"/>
                <a:ea typeface="Times New Roman" panose="02020603050405020304" pitchFamily="18" charset="0"/>
              </a:rPr>
              <a:t>(4), 23-30.</a:t>
            </a:r>
            <a:endParaRPr lang="en-US"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spcBef>
                <a:spcPts val="0"/>
              </a:spcBef>
              <a:buNone/>
            </a:pPr>
            <a:endParaRPr lang="en-US" sz="1100" dirty="0">
              <a:solidFill>
                <a:srgbClr val="000000"/>
              </a:solidFill>
              <a:effectLst/>
              <a:latin typeface="Times New Roman" panose="02020603050405020304" pitchFamily="18" charset="0"/>
              <a:ea typeface="Times New Roman" panose="02020603050405020304" pitchFamily="18" charset="0"/>
            </a:endParaRPr>
          </a:p>
          <a:p>
            <a:pPr marL="0" indent="0">
              <a:spcBef>
                <a:spcPts val="0"/>
              </a:spcBef>
              <a:buNone/>
            </a:pPr>
            <a:r>
              <a:rPr lang="en-US" sz="1100" dirty="0">
                <a:solidFill>
                  <a:srgbClr val="000000"/>
                </a:solidFill>
                <a:effectLst/>
                <a:latin typeface="Times New Roman" panose="02020603050405020304" pitchFamily="18" charset="0"/>
                <a:ea typeface="Times New Roman" panose="02020603050405020304" pitchFamily="18" charset="0"/>
              </a:rPr>
              <a:t>Roberts, D. (2001). </a:t>
            </a:r>
            <a:r>
              <a:rPr lang="en-US" sz="1100" i="1" dirty="0">
                <a:solidFill>
                  <a:srgbClr val="000000"/>
                </a:solidFill>
                <a:effectLst/>
                <a:latin typeface="Times New Roman" panose="02020603050405020304" pitchFamily="18" charset="0"/>
                <a:ea typeface="Times New Roman" panose="02020603050405020304" pitchFamily="18" charset="0"/>
              </a:rPr>
              <a:t>Shattered Bonds:  The Color of Child Welfare. Basic Books.</a:t>
            </a:r>
            <a:endPar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spcBef>
                <a:spcPts val="0"/>
              </a:spcBef>
              <a:buNone/>
            </a:pPr>
            <a:endParaRPr lang="en-US" sz="1100" dirty="0">
              <a:solidFill>
                <a:srgbClr val="222222"/>
              </a:solidFill>
              <a:effectLst/>
              <a:latin typeface="Times New Roman" panose="02020603050405020304" pitchFamily="18" charset="0"/>
              <a:ea typeface="Times New Roman" panose="02020603050405020304" pitchFamily="18" charset="0"/>
            </a:endParaRPr>
          </a:p>
          <a:p>
            <a:pPr marL="0" indent="0">
              <a:spcBef>
                <a:spcPts val="0"/>
              </a:spcBef>
              <a:buNone/>
            </a:pPr>
            <a:r>
              <a:rPr lang="en-US" sz="1100" dirty="0">
                <a:solidFill>
                  <a:srgbClr val="222222"/>
                </a:solidFill>
                <a:effectLst/>
                <a:latin typeface="Times New Roman" panose="02020603050405020304" pitchFamily="18" charset="0"/>
                <a:ea typeface="Times New Roman" panose="02020603050405020304" pitchFamily="18" charset="0"/>
              </a:rPr>
              <a:t>Roberts, D. E. (2014). Child protection as surveillance of African American families. </a:t>
            </a:r>
            <a:r>
              <a:rPr lang="en-US" sz="1100" i="1" dirty="0">
                <a:solidFill>
                  <a:srgbClr val="222222"/>
                </a:solidFill>
                <a:effectLst/>
                <a:latin typeface="Times New Roman" panose="02020603050405020304" pitchFamily="18" charset="0"/>
                <a:ea typeface="Times New Roman" panose="02020603050405020304" pitchFamily="18" charset="0"/>
              </a:rPr>
              <a:t>Journal of Social Welfare and Family Law</a:t>
            </a:r>
            <a:r>
              <a:rPr lang="en-US" sz="1100" dirty="0">
                <a:solidFill>
                  <a:srgbClr val="222222"/>
                </a:solidFill>
                <a:effectLst/>
                <a:latin typeface="Times New Roman" panose="02020603050405020304" pitchFamily="18" charset="0"/>
                <a:ea typeface="Times New Roman" panose="02020603050405020304" pitchFamily="18" charset="0"/>
              </a:rPr>
              <a:t>, </a:t>
            </a:r>
            <a:r>
              <a:rPr lang="en-US" sz="1100" i="1" dirty="0">
                <a:solidFill>
                  <a:srgbClr val="222222"/>
                </a:solidFill>
                <a:effectLst/>
                <a:latin typeface="Times New Roman" panose="02020603050405020304" pitchFamily="18" charset="0"/>
                <a:ea typeface="Times New Roman" panose="02020603050405020304" pitchFamily="18" charset="0"/>
              </a:rPr>
              <a:t>36</a:t>
            </a:r>
            <a:r>
              <a:rPr lang="en-US" sz="1100" dirty="0">
                <a:solidFill>
                  <a:srgbClr val="222222"/>
                </a:solidFill>
                <a:effectLst/>
                <a:latin typeface="Times New Roman" panose="02020603050405020304" pitchFamily="18" charset="0"/>
                <a:ea typeface="Times New Roman" panose="02020603050405020304" pitchFamily="18" charset="0"/>
              </a:rPr>
              <a:t>(4), 426-437.</a:t>
            </a:r>
            <a:endParaRPr lang="en-US"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Shook (Slack), K. (1999). Does the loss of welfare income increase the risk of involvement with the child welfare system? </a:t>
            </a:r>
            <a:r>
              <a:rPr lang="en-US" sz="11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Children and Youth Services Review, 21</a:t>
            </a:r>
            <a:r>
              <a:rPr lang="en-US"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(9-10), 781-814. </a:t>
            </a:r>
          </a:p>
          <a:p>
            <a:pPr marL="0" marR="0" indent="0">
              <a:spcBef>
                <a:spcPts val="0"/>
              </a:spcBef>
              <a:spcAft>
                <a:spcPts val="0"/>
              </a:spcAft>
              <a:buNone/>
            </a:pPr>
            <a:endParaRPr lang="en-US"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Shook (Slack), K., &amp; Testa, M. (1997). Cost-savings evaluation of the Norman </a:t>
            </a:r>
            <a:r>
              <a:rPr lang="en-US" sz="1100" dirty="0">
                <a:solidFill>
                  <a:srgbClr val="000000"/>
                </a:solidFill>
                <a:effectLst/>
                <a:latin typeface="Times New Roman" panose="02020603050405020304" pitchFamily="18" charset="0"/>
                <a:ea typeface="Calibri" panose="020F0502020204030204" pitchFamily="34" charset="0"/>
              </a:rPr>
              <a:t>Program: Final report to the Department of Children and Family Services. </a:t>
            </a:r>
            <a:r>
              <a:rPr lang="en-US" sz="1100" i="1" dirty="0">
                <a:solidFill>
                  <a:srgbClr val="000000"/>
                </a:solidFill>
                <a:effectLst/>
                <a:latin typeface="Times New Roman" panose="02020603050405020304" pitchFamily="18" charset="0"/>
                <a:ea typeface="Calibri" panose="020F0502020204030204" pitchFamily="34" charset="0"/>
              </a:rPr>
              <a:t>Chicago: Illinois Department of Children and Family Services</a:t>
            </a:r>
            <a:r>
              <a:rPr lang="en-US" sz="1100" dirty="0">
                <a:solidFill>
                  <a:srgbClr val="000000"/>
                </a:solidFill>
                <a:effectLst/>
                <a:latin typeface="Times New Roman" panose="02020603050405020304" pitchFamily="18" charset="0"/>
                <a:ea typeface="Calibri" panose="020F0502020204030204" pitchFamily="34" charset="0"/>
              </a:rPr>
              <a:t>.</a:t>
            </a:r>
          </a:p>
          <a:p>
            <a:pPr marL="0" marR="0" indent="0">
              <a:spcBef>
                <a:spcPts val="0"/>
              </a:spcBef>
              <a:spcAft>
                <a:spcPts val="0"/>
              </a:spcAft>
              <a:buNone/>
            </a:pPr>
            <a:endParaRPr lang="en-US" sz="1100" dirty="0">
              <a:solidFill>
                <a:srgbClr val="000000"/>
              </a:solidFill>
              <a:latin typeface="Times New Roman" panose="02020603050405020304" pitchFamily="18" charset="0"/>
              <a:ea typeface="Calibri" panose="020F0502020204030204" pitchFamily="34" charset="0"/>
            </a:endParaRPr>
          </a:p>
          <a:p>
            <a:pPr marL="0" indent="0">
              <a:spcBef>
                <a:spcPts val="0"/>
              </a:spcBef>
              <a:buNone/>
            </a:pPr>
            <a:r>
              <a:rPr lang="en-US" sz="1100" dirty="0" err="1">
                <a:effectLst/>
                <a:latin typeface="Times New Roman" panose="02020603050405020304" pitchFamily="18" charset="0"/>
                <a:ea typeface="Times New Roman" panose="02020603050405020304" pitchFamily="18" charset="0"/>
              </a:rPr>
              <a:t>Widom</a:t>
            </a:r>
            <a:r>
              <a:rPr lang="en-US" sz="1100" dirty="0">
                <a:effectLst/>
                <a:latin typeface="Times New Roman" panose="02020603050405020304" pitchFamily="18" charset="0"/>
                <a:ea typeface="Times New Roman" panose="02020603050405020304" pitchFamily="18" charset="0"/>
              </a:rPr>
              <a:t>, C. S., </a:t>
            </a:r>
            <a:r>
              <a:rPr lang="en-US" sz="1100" dirty="0" err="1">
                <a:effectLst/>
                <a:latin typeface="Times New Roman" panose="02020603050405020304" pitchFamily="18" charset="0"/>
                <a:ea typeface="Times New Roman" panose="02020603050405020304" pitchFamily="18" charset="0"/>
              </a:rPr>
              <a:t>Czaja</a:t>
            </a:r>
            <a:r>
              <a:rPr lang="en-US" sz="1100" dirty="0">
                <a:effectLst/>
                <a:latin typeface="Times New Roman" panose="02020603050405020304" pitchFamily="18" charset="0"/>
                <a:ea typeface="Times New Roman" panose="02020603050405020304" pitchFamily="18" charset="0"/>
              </a:rPr>
              <a:t>, S. J., &amp; </a:t>
            </a:r>
            <a:r>
              <a:rPr lang="en-US" sz="1100" dirty="0" err="1">
                <a:effectLst/>
                <a:latin typeface="Times New Roman" panose="02020603050405020304" pitchFamily="18" charset="0"/>
                <a:ea typeface="Times New Roman" panose="02020603050405020304" pitchFamily="18" charset="0"/>
              </a:rPr>
              <a:t>DuMont</a:t>
            </a:r>
            <a:r>
              <a:rPr lang="en-US" sz="1100" dirty="0">
                <a:effectLst/>
                <a:latin typeface="Times New Roman" panose="02020603050405020304" pitchFamily="18" charset="0"/>
                <a:ea typeface="Times New Roman" panose="02020603050405020304" pitchFamily="18" charset="0"/>
              </a:rPr>
              <a:t>, K. A. (2015). Intergenerational transmission of child abuse and neglect: Real or detection bias?. </a:t>
            </a:r>
            <a:r>
              <a:rPr lang="en-US" sz="1100" i="1" dirty="0">
                <a:effectLst/>
                <a:latin typeface="Times New Roman" panose="02020603050405020304" pitchFamily="18" charset="0"/>
                <a:ea typeface="Times New Roman" panose="02020603050405020304" pitchFamily="18" charset="0"/>
              </a:rPr>
              <a:t>Science</a:t>
            </a:r>
            <a:r>
              <a:rPr lang="en-US" sz="1100"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347</a:t>
            </a:r>
            <a:r>
              <a:rPr lang="en-US" sz="1100" dirty="0">
                <a:effectLst/>
                <a:latin typeface="Times New Roman" panose="02020603050405020304" pitchFamily="18" charset="0"/>
                <a:ea typeface="Times New Roman" panose="02020603050405020304" pitchFamily="18" charset="0"/>
              </a:rPr>
              <a:t>(6229), 1480-1485.</a:t>
            </a:r>
          </a:p>
          <a:p>
            <a:pPr marL="0" marR="0" indent="0">
              <a:spcBef>
                <a:spcPts val="0"/>
              </a:spcBef>
              <a:spcAft>
                <a:spcPts val="0"/>
              </a:spcAft>
              <a:buNone/>
            </a:pPr>
            <a:endParaRPr lang="en-US" sz="1100" dirty="0">
              <a:solidFill>
                <a:srgbClr val="000000"/>
              </a:solidFill>
              <a:latin typeface="Times New Roman" panose="02020603050405020304" pitchFamily="18" charset="0"/>
              <a:ea typeface="Calibri" panose="020F0502020204030204" pitchFamily="34" charset="0"/>
            </a:endParaRPr>
          </a:p>
          <a:p>
            <a:pPr marL="0" indent="0">
              <a:spcBef>
                <a:spcPts val="0"/>
              </a:spcBef>
              <a:buNone/>
            </a:pPr>
            <a:r>
              <a:rPr lang="en-US" sz="1100" dirty="0" err="1">
                <a:solidFill>
                  <a:srgbClr val="000000"/>
                </a:solidFill>
                <a:effectLst/>
                <a:latin typeface="Times New Roman" panose="02020603050405020304" pitchFamily="18" charset="0"/>
                <a:ea typeface="Times New Roman" panose="02020603050405020304" pitchFamily="18" charset="0"/>
              </a:rPr>
              <a:t>Wildeman</a:t>
            </a:r>
            <a:r>
              <a:rPr lang="en-US" sz="1100" dirty="0">
                <a:solidFill>
                  <a:srgbClr val="000000"/>
                </a:solidFill>
                <a:effectLst/>
                <a:latin typeface="Times New Roman" panose="02020603050405020304" pitchFamily="18" charset="0"/>
                <a:ea typeface="Times New Roman" panose="02020603050405020304" pitchFamily="18" charset="0"/>
              </a:rPr>
              <a:t>, C., Emanuel, N., John, M.L., Putnam-</a:t>
            </a:r>
            <a:r>
              <a:rPr lang="en-US" sz="1100" dirty="0" err="1">
                <a:solidFill>
                  <a:srgbClr val="000000"/>
                </a:solidFill>
                <a:effectLst/>
                <a:latin typeface="Times New Roman" panose="02020603050405020304" pitchFamily="18" charset="0"/>
                <a:ea typeface="Times New Roman" panose="02020603050405020304" pitchFamily="18" charset="0"/>
              </a:rPr>
              <a:t>Hornstein</a:t>
            </a:r>
            <a:r>
              <a:rPr lang="en-US" sz="1100" dirty="0">
                <a:solidFill>
                  <a:srgbClr val="000000"/>
                </a:solidFill>
                <a:effectLst/>
                <a:latin typeface="Times New Roman" panose="02020603050405020304" pitchFamily="18" charset="0"/>
                <a:ea typeface="Times New Roman" panose="02020603050405020304" pitchFamily="18" charset="0"/>
              </a:rPr>
              <a:t>, E., </a:t>
            </a:r>
            <a:r>
              <a:rPr lang="en-US" sz="1100" dirty="0" err="1">
                <a:solidFill>
                  <a:srgbClr val="000000"/>
                </a:solidFill>
                <a:effectLst/>
                <a:latin typeface="Times New Roman" panose="02020603050405020304" pitchFamily="18" charset="0"/>
                <a:ea typeface="Times New Roman" panose="02020603050405020304" pitchFamily="18" charset="0"/>
              </a:rPr>
              <a:t>Waldfogel</a:t>
            </a:r>
            <a:r>
              <a:rPr lang="en-US" sz="1100" dirty="0">
                <a:solidFill>
                  <a:srgbClr val="000000"/>
                </a:solidFill>
                <a:effectLst/>
                <a:latin typeface="Times New Roman" panose="02020603050405020304" pitchFamily="18" charset="0"/>
                <a:ea typeface="Times New Roman" panose="02020603050405020304" pitchFamily="18" charset="0"/>
              </a:rPr>
              <a:t>, J. &amp; Hedwig, L. (2014).  The prevalence of confirmed maltreatment among US children, 2004-2011. </a:t>
            </a:r>
            <a:r>
              <a:rPr lang="en-US" sz="1100" i="1" dirty="0">
                <a:solidFill>
                  <a:srgbClr val="000000"/>
                </a:solidFill>
                <a:effectLst/>
                <a:latin typeface="Times New Roman" panose="02020603050405020304" pitchFamily="18" charset="0"/>
                <a:ea typeface="Times New Roman" panose="02020603050405020304" pitchFamily="18" charset="0"/>
              </a:rPr>
              <a:t>JAMA Pediatrics, 168(8),</a:t>
            </a:r>
            <a:r>
              <a:rPr lang="en-US" sz="1100" dirty="0">
                <a:solidFill>
                  <a:srgbClr val="000000"/>
                </a:solidFill>
                <a:effectLst/>
                <a:latin typeface="Times New Roman" panose="02020603050405020304" pitchFamily="18" charset="0"/>
                <a:ea typeface="Times New Roman" panose="02020603050405020304" pitchFamily="18" charset="0"/>
              </a:rPr>
              <a:t> 706-713.</a:t>
            </a:r>
          </a:p>
          <a:p>
            <a:pPr marL="0" indent="0">
              <a:spcBef>
                <a:spcPts val="0"/>
              </a:spcBef>
              <a:buNone/>
            </a:pPr>
            <a:endParaRPr lang="en-US" sz="1100" dirty="0">
              <a:solidFill>
                <a:srgbClr val="000000"/>
              </a:solidFill>
              <a:latin typeface="Times New Roman" panose="02020603050405020304" pitchFamily="18" charset="0"/>
              <a:ea typeface="Times New Roman" panose="02020603050405020304" pitchFamily="18" charset="0"/>
            </a:endParaRPr>
          </a:p>
          <a:p>
            <a:pPr marL="0" indent="0">
              <a:spcBef>
                <a:spcPts val="0"/>
              </a:spcBef>
              <a:buNone/>
            </a:pPr>
            <a:r>
              <a:rPr lang="en-US" sz="1100" dirty="0">
                <a:solidFill>
                  <a:srgbClr val="000000"/>
                </a:solidFill>
                <a:effectLst/>
                <a:latin typeface="Times New Roman" panose="02020603050405020304" pitchFamily="18" charset="0"/>
                <a:ea typeface="Times New Roman" panose="02020603050405020304" pitchFamily="18" charset="0"/>
              </a:rPr>
              <a:t>Williams-Butler, A., Golden, K. E., Mendez, A., &amp; Stevens, B. (2020). Intersectionality and Child Welfare Policy. </a:t>
            </a:r>
            <a:r>
              <a:rPr lang="en-US" sz="1100" i="1" dirty="0">
                <a:solidFill>
                  <a:srgbClr val="000000"/>
                </a:solidFill>
                <a:effectLst/>
                <a:latin typeface="Times New Roman" panose="02020603050405020304" pitchFamily="18" charset="0"/>
                <a:ea typeface="Times New Roman" panose="02020603050405020304" pitchFamily="18" charset="0"/>
              </a:rPr>
              <a:t>Child Welfare</a:t>
            </a:r>
            <a:r>
              <a:rPr lang="en-US" sz="1100" dirty="0">
                <a:solidFill>
                  <a:srgbClr val="000000"/>
                </a:solidFill>
                <a:effectLst/>
                <a:latin typeface="Times New Roman" panose="02020603050405020304" pitchFamily="18" charset="0"/>
                <a:ea typeface="Times New Roman" panose="02020603050405020304" pitchFamily="18" charset="0"/>
              </a:rPr>
              <a:t>, </a:t>
            </a:r>
            <a:r>
              <a:rPr lang="en-US" sz="1100" i="1" dirty="0">
                <a:solidFill>
                  <a:srgbClr val="000000"/>
                </a:solidFill>
                <a:effectLst/>
                <a:latin typeface="Times New Roman" panose="02020603050405020304" pitchFamily="18" charset="0"/>
                <a:ea typeface="Times New Roman" panose="02020603050405020304" pitchFamily="18" charset="0"/>
              </a:rPr>
              <a:t>98</a:t>
            </a:r>
            <a:r>
              <a:rPr lang="en-US" sz="1100" dirty="0">
                <a:solidFill>
                  <a:srgbClr val="000000"/>
                </a:solidFill>
                <a:effectLst/>
                <a:latin typeface="Times New Roman" panose="02020603050405020304" pitchFamily="18" charset="0"/>
                <a:ea typeface="Times New Roman" panose="02020603050405020304" pitchFamily="18" charset="0"/>
              </a:rPr>
              <a:t>(4), 75-96.</a:t>
            </a:r>
            <a:endParaRPr lang="en-US" sz="1100" dirty="0">
              <a:effectLst/>
              <a:latin typeface="Times New Roman" panose="02020603050405020304" pitchFamily="18" charset="0"/>
              <a:ea typeface="Times New Roman" panose="02020603050405020304" pitchFamily="18" charset="0"/>
            </a:endParaRPr>
          </a:p>
          <a:p>
            <a:pPr marL="0" indent="0">
              <a:spcBef>
                <a:spcPts val="0"/>
              </a:spcBef>
              <a:buNone/>
            </a:pPr>
            <a:endParaRPr lang="en-US" sz="11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1100" dirty="0">
              <a:solidFill>
                <a:srgbClr val="000000"/>
              </a:solidFill>
              <a:latin typeface="Times New Roman" panose="02020603050405020304" pitchFamily="18" charset="0"/>
              <a:ea typeface="Calibri" panose="020F0502020204030204" pitchFamily="34" charset="0"/>
            </a:endParaRPr>
          </a:p>
          <a:p>
            <a:pPr marL="0" marR="0" indent="0">
              <a:spcBef>
                <a:spcPts val="0"/>
              </a:spcBef>
              <a:spcAft>
                <a:spcPts val="0"/>
              </a:spcAft>
              <a:buNone/>
            </a:pPr>
            <a:endParaRPr lang="en-US" sz="1200" dirty="0">
              <a:solidFill>
                <a:srgbClr val="000000"/>
              </a:solidFill>
              <a:effectLst/>
              <a:latin typeface="Arial" panose="020B0604020202020204" pitchFamily="34" charset="0"/>
              <a:ea typeface="Calibri" panose="020F0502020204030204" pitchFamily="34" charset="0"/>
            </a:endParaRPr>
          </a:p>
          <a:p>
            <a:pPr marL="0" indent="0">
              <a:buNone/>
            </a:pPr>
            <a:endParaRPr lang="en-US" sz="1200" dirty="0"/>
          </a:p>
        </p:txBody>
      </p:sp>
    </p:spTree>
    <p:extLst>
      <p:ext uri="{BB962C8B-B14F-4D97-AF65-F5344CB8AC3E}">
        <p14:creationId xmlns:p14="http://schemas.microsoft.com/office/powerpoint/2010/main" val="3269148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2806</TotalTime>
  <Words>2441</Words>
  <Application>Microsoft Macintosh PowerPoint</Application>
  <PresentationFormat>Widescreen</PresentationFormat>
  <Paragraphs>115</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PowerPoint Presentation</vt:lpstr>
      <vt:lpstr>Why Might Poverty Cause Child Maltreatment and Child Welfare System Involvement?</vt:lpstr>
      <vt:lpstr>Why Might Poverty Cause Child Maltreatment and Child Welfare System Involvement?</vt:lpstr>
      <vt:lpstr>Why Might Poverty Cause Child Maltreatment and Child Welfare System Involvement?</vt:lpstr>
      <vt:lpstr>Why Might Poverty Cause Child Maltreatment and Child Welfare System Involvement?</vt:lpstr>
      <vt:lpstr>References</vt:lpstr>
      <vt:lpstr>References,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Kristen Slack</dc:creator>
  <cp:lastModifiedBy>Kristi Slack</cp:lastModifiedBy>
  <cp:revision>14</cp:revision>
  <dcterms:created xsi:type="dcterms:W3CDTF">2022-03-14T16:59:06Z</dcterms:created>
  <dcterms:modified xsi:type="dcterms:W3CDTF">2023-12-28T18:58:55Z</dcterms:modified>
</cp:coreProperties>
</file>